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</p:sldMasterIdLst>
  <p:notesMasterIdLst>
    <p:notesMasterId r:id="rId46"/>
  </p:notesMasterIdLst>
  <p:handoutMasterIdLst>
    <p:handoutMasterId r:id="rId47"/>
  </p:handoutMasterIdLst>
  <p:sldIdLst>
    <p:sldId id="328" r:id="rId2"/>
    <p:sldId id="331" r:id="rId3"/>
    <p:sldId id="357" r:id="rId4"/>
    <p:sldId id="329" r:id="rId5"/>
    <p:sldId id="333" r:id="rId6"/>
    <p:sldId id="334" r:id="rId7"/>
    <p:sldId id="332" r:id="rId8"/>
    <p:sldId id="358" r:id="rId9"/>
    <p:sldId id="359" r:id="rId10"/>
    <p:sldId id="360" r:id="rId11"/>
    <p:sldId id="354" r:id="rId12"/>
    <p:sldId id="335" r:id="rId13"/>
    <p:sldId id="336" r:id="rId14"/>
    <p:sldId id="337" r:id="rId15"/>
    <p:sldId id="338" r:id="rId16"/>
    <p:sldId id="340" r:id="rId17"/>
    <p:sldId id="355" r:id="rId18"/>
    <p:sldId id="356" r:id="rId19"/>
    <p:sldId id="341" r:id="rId20"/>
    <p:sldId id="368" r:id="rId21"/>
    <p:sldId id="362" r:id="rId22"/>
    <p:sldId id="363" r:id="rId23"/>
    <p:sldId id="364" r:id="rId24"/>
    <p:sldId id="369" r:id="rId25"/>
    <p:sldId id="365" r:id="rId26"/>
    <p:sldId id="366" r:id="rId27"/>
    <p:sldId id="367" r:id="rId28"/>
    <p:sldId id="351" r:id="rId29"/>
    <p:sldId id="370" r:id="rId30"/>
    <p:sldId id="371" r:id="rId31"/>
    <p:sldId id="372" r:id="rId32"/>
    <p:sldId id="375" r:id="rId33"/>
    <p:sldId id="373" r:id="rId34"/>
    <p:sldId id="374" r:id="rId35"/>
    <p:sldId id="348" r:id="rId36"/>
    <p:sldId id="349" r:id="rId37"/>
    <p:sldId id="350" r:id="rId38"/>
    <p:sldId id="376" r:id="rId39"/>
    <p:sldId id="377" r:id="rId40"/>
    <p:sldId id="344" r:id="rId41"/>
    <p:sldId id="345" r:id="rId42"/>
    <p:sldId id="346" r:id="rId43"/>
    <p:sldId id="353" r:id="rId44"/>
    <p:sldId id="352" r:id="rId45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024"/>
    <a:srgbClr val="FFFFCC"/>
    <a:srgbClr val="A4D289"/>
    <a:srgbClr val="EAEAEA"/>
    <a:srgbClr val="FF9119"/>
    <a:srgbClr val="FF9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86" autoAdjust="0"/>
    <p:restoredTop sz="94010" autoAdjust="0"/>
  </p:normalViewPr>
  <p:slideViewPr>
    <p:cSldViewPr>
      <p:cViewPr varScale="1">
        <p:scale>
          <a:sx n="84" d="100"/>
          <a:sy n="84" d="100"/>
        </p:scale>
        <p:origin x="30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API Manager pointing to a few APIs with Swagger docs</a:t>
            </a:r>
          </a:p>
          <a:p>
            <a:pPr marL="228600" indent="-228600">
              <a:buAutoNum type="arabicPeriod"/>
            </a:pPr>
            <a:r>
              <a:rPr lang="en-US" dirty="0"/>
              <a:t>Service Fabric application</a:t>
            </a:r>
          </a:p>
          <a:p>
            <a:pPr marL="228600" indent="-228600">
              <a:buAutoNum type="arabicPeriod"/>
            </a:pPr>
            <a:r>
              <a:rPr lang="en-US" dirty="0"/>
              <a:t>Traffic Manager</a:t>
            </a:r>
          </a:p>
          <a:p>
            <a:pPr marL="228600" indent="-228600">
              <a:buAutoNum type="arabicPeriod"/>
            </a:pPr>
            <a:r>
              <a:rPr lang="en-US" dirty="0"/>
              <a:t>Service Bus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2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images, ideally have some animation,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6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2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37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3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3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7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4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2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0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66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0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2" y="4568349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3999" y="4568349"/>
            <a:ext cx="5095377" cy="1408906"/>
          </a:xfrm>
        </p:spPr>
        <p:txBody>
          <a:bodyPr lIns="182880" tIns="0" rIns="182880" bIns="0"/>
          <a:lstStyle>
            <a:lvl1pPr algn="ctr">
              <a:spcBef>
                <a:spcPts val="600"/>
              </a:spcBef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73" indent="0" algn="l">
              <a:buNone/>
              <a:defRPr sz="2200"/>
            </a:lvl2pPr>
            <a:lvl3pPr marL="596176" indent="0" algn="l">
              <a:buNone/>
              <a:defRPr sz="2200"/>
            </a:lvl3pPr>
            <a:lvl4pPr marL="883076" indent="0" algn="l">
              <a:buNone/>
              <a:defRPr sz="2200"/>
            </a:lvl4pPr>
            <a:lvl5pPr marL="1096722" indent="0" algn="l">
              <a:buNone/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2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69" y="1831339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3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1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5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20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svg"/><Relationship Id="rId7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tiff"/><Relationship Id="rId4" Type="http://schemas.openxmlformats.org/officeDocument/2006/relationships/image" Target="../media/image6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62.png"/><Relationship Id="rId7" Type="http://schemas.openxmlformats.org/officeDocument/2006/relationships/image" Target="../media/image19.png"/><Relationship Id="rId12" Type="http://schemas.openxmlformats.org/officeDocument/2006/relationships/image" Target="../media/image7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4.png"/><Relationship Id="rId5" Type="http://schemas.openxmlformats.org/officeDocument/2006/relationships/image" Target="../media/image64.png"/><Relationship Id="rId15" Type="http://schemas.openxmlformats.org/officeDocument/2006/relationships/image" Target="../media/image41.png"/><Relationship Id="rId10" Type="http://schemas.openxmlformats.org/officeDocument/2006/relationships/image" Target="../media/image54.png"/><Relationship Id="rId19" Type="http://schemas.openxmlformats.org/officeDocument/2006/relationships/image" Target="../media/image27.png"/><Relationship Id="rId4" Type="http://schemas.openxmlformats.org/officeDocument/2006/relationships/image" Target="../media/image63.svg"/><Relationship Id="rId9" Type="http://schemas.openxmlformats.org/officeDocument/2006/relationships/image" Target="../media/image74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3.svg"/><Relationship Id="rId7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6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svg"/><Relationship Id="rId18" Type="http://schemas.openxmlformats.org/officeDocument/2006/relationships/image" Target="../media/image97.png"/><Relationship Id="rId3" Type="http://schemas.openxmlformats.org/officeDocument/2006/relationships/image" Target="../media/image62.png"/><Relationship Id="rId21" Type="http://schemas.openxmlformats.org/officeDocument/2006/relationships/image" Target="../media/image100.svg"/><Relationship Id="rId7" Type="http://schemas.openxmlformats.org/officeDocument/2006/relationships/image" Target="../media/image19.png"/><Relationship Id="rId12" Type="http://schemas.openxmlformats.org/officeDocument/2006/relationships/image" Target="../media/image91.png"/><Relationship Id="rId17" Type="http://schemas.openxmlformats.org/officeDocument/2006/relationships/image" Target="../media/image9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90.svg"/><Relationship Id="rId5" Type="http://schemas.openxmlformats.org/officeDocument/2006/relationships/image" Target="../media/image64.png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19" Type="http://schemas.openxmlformats.org/officeDocument/2006/relationships/image" Target="../media/image98.svg"/><Relationship Id="rId4" Type="http://schemas.openxmlformats.org/officeDocument/2006/relationships/image" Target="../media/image63.svg"/><Relationship Id="rId9" Type="http://schemas.openxmlformats.org/officeDocument/2006/relationships/image" Target="../media/image48.png"/><Relationship Id="rId14" Type="http://schemas.openxmlformats.org/officeDocument/2006/relationships/image" Target="../media/image93.png"/><Relationship Id="rId22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0600" y="685800"/>
            <a:ext cx="3260436" cy="3048000"/>
          </a:xfrm>
        </p:spPr>
        <p:txBody>
          <a:bodyPr/>
          <a:lstStyle/>
          <a:p>
            <a:r>
              <a:rPr lang="en-US" sz="3600" dirty="0"/>
              <a:t>Resilient Applications in 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4836" y="4191000"/>
            <a:ext cx="3886200" cy="1752600"/>
          </a:xfrm>
        </p:spPr>
        <p:txBody>
          <a:bodyPr/>
          <a:lstStyle/>
          <a:p>
            <a:r>
              <a:rPr lang="en-US" dirty="0"/>
              <a:t>K. Scott Allen</a:t>
            </a:r>
          </a:p>
          <a:p>
            <a:r>
              <a:rPr lang="en-US" dirty="0"/>
              <a:t>@</a:t>
            </a:r>
            <a:r>
              <a:rPr lang="en-US" dirty="0" err="1"/>
              <a:t>OdeToCode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00CCF-5CAC-4679-BFD3-D6CD71CEE20D}"/>
              </a:ext>
            </a:extLst>
          </p:cNvPr>
          <p:cNvSpPr/>
          <p:nvPr/>
        </p:nvSpPr>
        <p:spPr bwMode="auto">
          <a:xfrm>
            <a:off x="0" y="0"/>
            <a:ext cx="8382000" cy="6858000"/>
          </a:xfrm>
          <a:prstGeom prst="rect">
            <a:avLst/>
          </a:prstGeom>
          <a:blipFill dpi="0" rotWithShape="1">
            <a:blip r:embed="rId3">
              <a:alphaModFix amt="38000"/>
            </a:blip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899628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App Services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Geo Distributed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6231981" y="1801057"/>
            <a:ext cx="2556099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SQL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Replication</a:t>
            </a:r>
          </a:p>
          <a:p>
            <a:r>
              <a:rPr lang="en-US" sz="1600" b="1" dirty="0">
                <a:latin typeface="+mj-lt"/>
              </a:rPr>
              <a:t>Point in Time Restore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3" y="2923928"/>
            <a:ext cx="1198494" cy="1198492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quarter" idx="2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25" y="2923928"/>
            <a:ext cx="1198494" cy="1198492"/>
          </a:xfrm>
        </p:spPr>
      </p:pic>
    </p:spTree>
    <p:extLst>
      <p:ext uri="{BB962C8B-B14F-4D97-AF65-F5344CB8AC3E}">
        <p14:creationId xmlns:p14="http://schemas.microsoft.com/office/powerpoint/2010/main" val="271103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extLst>
              <a:ext uri="{FF2B5EF4-FFF2-40B4-BE49-F238E27FC236}">
                <a16:creationId xmlns:a16="http://schemas.microsoft.com/office/drawing/2014/main" id="{6411A2E8-A977-4B37-82EA-48C2C592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7878" y="2177466"/>
            <a:ext cx="476250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BE3A8A-4A7F-482A-BF6C-24A4EA934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58" y="2759696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09659C-628B-4EAA-8FA2-C6F6DC69C3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642" y="1692920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B73E0A-2E26-4A6F-9889-0D2BF76AC9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06" y="2945517"/>
            <a:ext cx="780290" cy="780290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208E4BB2-88AC-4DA4-B948-B434A5E36518}"/>
              </a:ext>
            </a:extLst>
          </p:cNvPr>
          <p:cNvSpPr txBox="1"/>
          <p:nvPr/>
        </p:nvSpPr>
        <p:spPr>
          <a:xfrm>
            <a:off x="7560000" y="2473210"/>
            <a:ext cx="153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Blob Storage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4E69F991-CF0F-4654-A772-0C709670922D}"/>
              </a:ext>
            </a:extLst>
          </p:cNvPr>
          <p:cNvSpPr txBox="1"/>
          <p:nvPr/>
        </p:nvSpPr>
        <p:spPr>
          <a:xfrm>
            <a:off x="755796" y="2704598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Customers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273521D1-A55D-4925-9EBE-4C56C2CF16A0}"/>
              </a:ext>
            </a:extLst>
          </p:cNvPr>
          <p:cNvSpPr txBox="1"/>
          <p:nvPr/>
        </p:nvSpPr>
        <p:spPr>
          <a:xfrm>
            <a:off x="5450556" y="1218134"/>
            <a:ext cx="1322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App</a:t>
            </a:r>
            <a:br>
              <a:rPr lang="en-US" sz="2400" dirty="0"/>
            </a:br>
            <a:r>
              <a:rPr lang="en-US" sz="2400" dirty="0"/>
              <a:t>Service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BEB86096-529E-47B5-AF5D-CC64E304FBC0}"/>
              </a:ext>
            </a:extLst>
          </p:cNvPr>
          <p:cNvSpPr txBox="1"/>
          <p:nvPr/>
        </p:nvSpPr>
        <p:spPr>
          <a:xfrm>
            <a:off x="8205183" y="3842897"/>
            <a:ext cx="10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Azure SQL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A25A56-8E90-42E4-B548-C1C7F24CCE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3" t="-17293" r="-17293" b="-17293"/>
          <a:stretch/>
        </p:blipFill>
        <p:spPr>
          <a:xfrm>
            <a:off x="4982286" y="1973480"/>
            <a:ext cx="2370832" cy="2370832"/>
          </a:xfrm>
          <a:prstGeom prst="ellipse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F014EA6-1A3A-47E4-AA63-42BF4597A3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66186" y="4679828"/>
          <a:ext cx="1513484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13484">
                  <a:extLst>
                    <a:ext uri="{9D8B030D-6E8A-4147-A177-3AD203B41FA5}">
                      <a16:colId xmlns:a16="http://schemas.microsoft.com/office/drawing/2014/main" val="27491379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Deployment Slots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952553"/>
                  </a:ext>
                </a:extLst>
              </a:tr>
              <a:tr h="254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57786"/>
                  </a:ext>
                </a:extLst>
              </a:tr>
              <a:tr h="254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9392"/>
                  </a:ext>
                </a:extLst>
              </a:tr>
              <a:tr h="25492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244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0ED1FC2-45E0-405F-8174-D31FBBAD2E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6722" y="4803571"/>
          <a:ext cx="2355274" cy="849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37">
                  <a:extLst>
                    <a:ext uri="{9D8B030D-6E8A-4147-A177-3AD203B41FA5}">
                      <a16:colId xmlns:a16="http://schemas.microsoft.com/office/drawing/2014/main" val="3062599786"/>
                    </a:ext>
                  </a:extLst>
                </a:gridCol>
                <a:gridCol w="1177637">
                  <a:extLst>
                    <a:ext uri="{9D8B030D-6E8A-4147-A177-3AD203B41FA5}">
                      <a16:colId xmlns:a16="http://schemas.microsoft.com/office/drawing/2014/main" val="3808164941"/>
                    </a:ext>
                  </a:extLst>
                </a:gridCol>
              </a:tblGrid>
              <a:tr h="4248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 Service Plan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51110"/>
                  </a:ext>
                </a:extLst>
              </a:tr>
              <a:tr h="424897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45662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EE90291-9BCA-4750-99CD-F4D3DC8077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92" y="5249067"/>
            <a:ext cx="375779" cy="375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6F2EE0-A096-4F7D-99DC-E3B606F1F5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8" y="5256469"/>
            <a:ext cx="375779" cy="3757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D8E3592-D754-4375-ADAC-B36CA8213598}"/>
              </a:ext>
            </a:extLst>
          </p:cNvPr>
          <p:cNvSpPr/>
          <p:nvPr/>
        </p:nvSpPr>
        <p:spPr>
          <a:xfrm>
            <a:off x="3552305" y="809105"/>
            <a:ext cx="6129251" cy="53035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6B793B-EB07-4EC3-A9AB-DB45E20DE2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362" y="425919"/>
            <a:ext cx="766372" cy="76637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714D8A-6766-481C-ACB7-07E08A4FF9BA}"/>
              </a:ext>
            </a:extLst>
          </p:cNvPr>
          <p:cNvCxnSpPr/>
          <p:nvPr/>
        </p:nvCxnSpPr>
        <p:spPr>
          <a:xfrm>
            <a:off x="2747249" y="2759696"/>
            <a:ext cx="2057400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76B38A-B7A2-45EA-A9BE-F566586CF120}"/>
              </a:ext>
            </a:extLst>
          </p:cNvPr>
          <p:cNvCxnSpPr>
            <a:cxnSpLocks/>
          </p:cNvCxnSpPr>
          <p:nvPr/>
        </p:nvCxnSpPr>
        <p:spPr>
          <a:xfrm flipV="1">
            <a:off x="7309929" y="2268628"/>
            <a:ext cx="500142" cy="14615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EE1F82-5034-4A5B-8A74-536EC4E9A5A7}"/>
              </a:ext>
            </a:extLst>
          </p:cNvPr>
          <p:cNvCxnSpPr>
            <a:cxnSpLocks/>
          </p:cNvCxnSpPr>
          <p:nvPr/>
        </p:nvCxnSpPr>
        <p:spPr>
          <a:xfrm flipV="1">
            <a:off x="7564102" y="3335662"/>
            <a:ext cx="577894" cy="544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6">
            <a:extLst>
              <a:ext uri="{FF2B5EF4-FFF2-40B4-BE49-F238E27FC236}">
                <a16:creationId xmlns:a16="http://schemas.microsoft.com/office/drawing/2014/main" id="{7CE0A0D3-EA6E-43C2-80C6-F68D7EEBD264}"/>
              </a:ext>
            </a:extLst>
          </p:cNvPr>
          <p:cNvSpPr txBox="1"/>
          <p:nvPr/>
        </p:nvSpPr>
        <p:spPr>
          <a:xfrm>
            <a:off x="9892942" y="1192291"/>
            <a:ext cx="950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Resource</a:t>
            </a:r>
          </a:p>
          <a:p>
            <a:pPr algn="ctr"/>
            <a:r>
              <a:rPr lang="en-US" sz="1600" dirty="0"/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343312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4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/>
          <p:cNvSpPr/>
          <p:nvPr/>
        </p:nvSpPr>
        <p:spPr>
          <a:xfrm>
            <a:off x="3582956" y="2370217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3582956" y="3128334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3582956" y="3944927"/>
            <a:ext cx="3755544" cy="64066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Resiliency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37" t="-32537" r="-32537" b="-32537"/>
          <a:stretch/>
        </p:blipFill>
        <p:spPr>
          <a:xfrm>
            <a:off x="1434574" y="2173783"/>
            <a:ext cx="2652234" cy="265223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77" t="-20277" r="-20277" b="-20277"/>
          <a:stretch/>
        </p:blipFill>
        <p:spPr>
          <a:xfrm>
            <a:off x="8211561" y="2174033"/>
            <a:ext cx="2651734" cy="265173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50" y="2375305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50" y="3125171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51" y="3954258"/>
            <a:ext cx="624160" cy="624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457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56200"/>
              </p:ext>
            </p:extLst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CosmosDB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3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DocumentDB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56" y="3035029"/>
            <a:ext cx="8225784" cy="31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Retry Logic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6786" y="1214167"/>
          <a:ext cx="9838700" cy="4232511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721933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6116767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Service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solidFill>
                            <a:schemeClr val="accent1"/>
                          </a:solidFill>
                          <a:effectLst/>
                        </a:rPr>
                        <a:t>Retry Logic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Storage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SQL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Entity Framework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Service Bus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DocumentDB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Azure </a:t>
                      </a:r>
                      <a:r>
                        <a:rPr lang="en-US" sz="2000" dirty="0" err="1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Redis</a:t>
                      </a:r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 Cache</a:t>
                      </a:r>
                    </a:p>
                  </a:txBody>
                  <a:tcPr marL="101600" marR="1016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  <a:latin typeface="Gotham Book" charset="0"/>
                          <a:ea typeface="Gotham Book" charset="0"/>
                          <a:cs typeface="Gotham Book" charset="0"/>
                        </a:rPr>
                        <a:t>In SDK</a:t>
                      </a:r>
                    </a:p>
                  </a:txBody>
                  <a:tcPr marL="182880" marR="1016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7" y="3525263"/>
            <a:ext cx="10648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Degradation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12" y="2960473"/>
            <a:ext cx="1358418" cy="1358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54" y="1677558"/>
            <a:ext cx="1376377" cy="1376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60" y="4636553"/>
            <a:ext cx="1513452" cy="151345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4438577" y="3429502"/>
            <a:ext cx="4636066" cy="415742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Arrow: Right 17"/>
          <p:cNvSpPr/>
          <p:nvPr/>
        </p:nvSpPr>
        <p:spPr>
          <a:xfrm rot="20533071">
            <a:off x="4548304" y="2237872"/>
            <a:ext cx="1397810" cy="61736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Arrow: Right 26"/>
          <p:cNvSpPr/>
          <p:nvPr/>
        </p:nvSpPr>
        <p:spPr>
          <a:xfrm rot="1403940">
            <a:off x="4548305" y="4540662"/>
            <a:ext cx="1397810" cy="61736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81" t="-36081" r="-36081" b="-36081"/>
          <a:stretch/>
        </p:blipFill>
        <p:spPr>
          <a:xfrm>
            <a:off x="1684834" y="1932258"/>
            <a:ext cx="3414848" cy="34148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7238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3575B6-B368-4802-BCEA-2723905C7CFC}"/>
              </a:ext>
            </a:extLst>
          </p:cNvPr>
          <p:cNvSpPr/>
          <p:nvPr/>
        </p:nvSpPr>
        <p:spPr>
          <a:xfrm>
            <a:off x="7745316" y="849436"/>
            <a:ext cx="3605426" cy="558596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75A20B-D7F2-4D77-A009-AC9E9F266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7878" y="1726282"/>
            <a:ext cx="47625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90723-5478-4869-A657-C0F1C97BEA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58" y="2308512"/>
            <a:ext cx="780290" cy="780290"/>
          </a:xfrm>
          <a:prstGeom prst="rect">
            <a:avLst/>
          </a:prstGeom>
        </p:spPr>
      </p:pic>
      <p:sp>
        <p:nvSpPr>
          <p:cNvPr id="6" name="TextBox 27">
            <a:extLst>
              <a:ext uri="{FF2B5EF4-FFF2-40B4-BE49-F238E27FC236}">
                <a16:creationId xmlns:a16="http://schemas.microsoft.com/office/drawing/2014/main" id="{6A027E69-C112-4F25-B957-ABA8BF80E840}"/>
              </a:ext>
            </a:extLst>
          </p:cNvPr>
          <p:cNvSpPr txBox="1"/>
          <p:nvPr/>
        </p:nvSpPr>
        <p:spPr>
          <a:xfrm>
            <a:off x="755796" y="2253414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Customers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DB953C-6A22-444A-8CC0-7116E02FA0D7}"/>
              </a:ext>
            </a:extLst>
          </p:cNvPr>
          <p:cNvCxnSpPr>
            <a:cxnSpLocks/>
          </p:cNvCxnSpPr>
          <p:nvPr/>
        </p:nvCxnSpPr>
        <p:spPr>
          <a:xfrm>
            <a:off x="2747249" y="2308512"/>
            <a:ext cx="45261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5C1BDC-4B4B-48DA-A867-8946F6FF120D}"/>
              </a:ext>
            </a:extLst>
          </p:cNvPr>
          <p:cNvCxnSpPr>
            <a:cxnSpLocks/>
          </p:cNvCxnSpPr>
          <p:nvPr/>
        </p:nvCxnSpPr>
        <p:spPr>
          <a:xfrm>
            <a:off x="2261937" y="3391713"/>
            <a:ext cx="0" cy="50141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1C61AF-3A66-4E7B-94C1-86C764CEA2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92" y="4051973"/>
            <a:ext cx="780290" cy="780290"/>
          </a:xfrm>
          <a:prstGeom prst="rect">
            <a:avLst/>
          </a:prstGeom>
        </p:spPr>
      </p:pic>
      <p:sp>
        <p:nvSpPr>
          <p:cNvPr id="10" name="TextBox 26">
            <a:extLst>
              <a:ext uri="{FF2B5EF4-FFF2-40B4-BE49-F238E27FC236}">
                <a16:creationId xmlns:a16="http://schemas.microsoft.com/office/drawing/2014/main" id="{222A5744-37DE-4FA5-BC05-D5E7D451B943}"/>
              </a:ext>
            </a:extLst>
          </p:cNvPr>
          <p:cNvSpPr txBox="1"/>
          <p:nvPr/>
        </p:nvSpPr>
        <p:spPr>
          <a:xfrm>
            <a:off x="1788780" y="4812439"/>
            <a:ext cx="95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Azure </a:t>
            </a:r>
          </a:p>
          <a:p>
            <a:pPr algn="ctr"/>
            <a:r>
              <a:rPr lang="en-US" sz="1600" dirty="0"/>
              <a:t>Active</a:t>
            </a:r>
          </a:p>
          <a:p>
            <a:pPr algn="ctr"/>
            <a:r>
              <a:rPr lang="en-US" sz="1600" dirty="0"/>
              <a:t>Directory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AEF441-BDD2-4756-84A1-EEC2DA11C51D}"/>
              </a:ext>
            </a:extLst>
          </p:cNvPr>
          <p:cNvCxnSpPr>
            <a:cxnSpLocks/>
          </p:cNvCxnSpPr>
          <p:nvPr/>
        </p:nvCxnSpPr>
        <p:spPr>
          <a:xfrm flipV="1">
            <a:off x="2652083" y="3935018"/>
            <a:ext cx="547781" cy="23392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F9273-1172-4ED3-9F96-AE2DEB1175B7}"/>
              </a:ext>
            </a:extLst>
          </p:cNvPr>
          <p:cNvSpPr/>
          <p:nvPr/>
        </p:nvSpPr>
        <p:spPr>
          <a:xfrm>
            <a:off x="3571411" y="856943"/>
            <a:ext cx="3605426" cy="5585968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6A826-8397-4520-B7BF-6CAABA8D9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65" y="1184117"/>
            <a:ext cx="780290" cy="780290"/>
          </a:xfrm>
          <a:prstGeom prst="rect">
            <a:avLst/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A5A0F251-50A7-4B69-B0F5-989906081D6C}"/>
              </a:ext>
            </a:extLst>
          </p:cNvPr>
          <p:cNvSpPr txBox="1"/>
          <p:nvPr/>
        </p:nvSpPr>
        <p:spPr>
          <a:xfrm>
            <a:off x="3666089" y="1967079"/>
            <a:ext cx="1286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App 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F8F5B-F25A-4C33-81E9-FF61CF5332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26" y="1184117"/>
            <a:ext cx="780290" cy="780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18DAFD-C4A1-4527-9E3E-A8C951EA7F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86" y="1184117"/>
            <a:ext cx="780290" cy="780290"/>
          </a:xfrm>
          <a:prstGeom prst="rect">
            <a:avLst/>
          </a:prstGeom>
        </p:spPr>
      </p:pic>
      <p:sp>
        <p:nvSpPr>
          <p:cNvPr id="17" name="TextBox 26">
            <a:extLst>
              <a:ext uri="{FF2B5EF4-FFF2-40B4-BE49-F238E27FC236}">
                <a16:creationId xmlns:a16="http://schemas.microsoft.com/office/drawing/2014/main" id="{DD314996-D62A-4F77-AC15-ADFBC1F7AF69}"/>
              </a:ext>
            </a:extLst>
          </p:cNvPr>
          <p:cNvSpPr txBox="1"/>
          <p:nvPr/>
        </p:nvSpPr>
        <p:spPr>
          <a:xfrm>
            <a:off x="4971808" y="1967079"/>
            <a:ext cx="1069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74101-C72D-4088-B92C-3B02D4420350}"/>
              </a:ext>
            </a:extLst>
          </p:cNvPr>
          <p:cNvSpPr/>
          <p:nvPr/>
        </p:nvSpPr>
        <p:spPr>
          <a:xfrm>
            <a:off x="3569457" y="2947737"/>
            <a:ext cx="3605425" cy="207220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b" anchorCtr="0"/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Storage Account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DE095D-27CE-4C33-A6F4-3FAA6967C8A9}"/>
              </a:ext>
            </a:extLst>
          </p:cNvPr>
          <p:cNvGrpSpPr/>
          <p:nvPr/>
        </p:nvGrpSpPr>
        <p:grpSpPr>
          <a:xfrm>
            <a:off x="3818778" y="3391713"/>
            <a:ext cx="780290" cy="1057289"/>
            <a:chOff x="3851904" y="3995133"/>
            <a:chExt cx="780290" cy="10572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293582-4955-4FBB-9D80-1865CB01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04" y="3995133"/>
              <a:ext cx="780290" cy="780290"/>
            </a:xfrm>
            <a:prstGeom prst="rect">
              <a:avLst/>
            </a:prstGeom>
          </p:spPr>
        </p:pic>
        <p:sp>
          <p:nvSpPr>
            <p:cNvPr id="21" name="TextBox 26">
              <a:extLst>
                <a:ext uri="{FF2B5EF4-FFF2-40B4-BE49-F238E27FC236}">
                  <a16:creationId xmlns:a16="http://schemas.microsoft.com/office/drawing/2014/main" id="{B236D134-0EA5-41DA-9FAB-03AE795239CC}"/>
                </a:ext>
              </a:extLst>
            </p:cNvPr>
            <p:cNvSpPr txBox="1"/>
            <p:nvPr/>
          </p:nvSpPr>
          <p:spPr>
            <a:xfrm>
              <a:off x="3944825" y="4775423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Blob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437B1-7402-4623-B332-D980C960FDF6}"/>
              </a:ext>
            </a:extLst>
          </p:cNvPr>
          <p:cNvGrpSpPr/>
          <p:nvPr/>
        </p:nvGrpSpPr>
        <p:grpSpPr>
          <a:xfrm>
            <a:off x="6103983" y="3358127"/>
            <a:ext cx="780290" cy="1056747"/>
            <a:chOff x="4971045" y="3995133"/>
            <a:chExt cx="780290" cy="10567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044219-7442-45E9-A37B-C5A4CBF2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045" y="3995133"/>
              <a:ext cx="780290" cy="780290"/>
            </a:xfrm>
            <a:prstGeom prst="rect">
              <a:avLst/>
            </a:prstGeom>
          </p:spPr>
        </p:pic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3A6E8714-A4C3-4D42-A928-5808ACEF2CBF}"/>
                </a:ext>
              </a:extLst>
            </p:cNvPr>
            <p:cNvSpPr txBox="1"/>
            <p:nvPr/>
          </p:nvSpPr>
          <p:spPr>
            <a:xfrm>
              <a:off x="5008797" y="4774881"/>
              <a:ext cx="6613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Table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FE53F3-7D7A-4A77-88AB-26BAA93EF57C}"/>
              </a:ext>
            </a:extLst>
          </p:cNvPr>
          <p:cNvGrpSpPr/>
          <p:nvPr/>
        </p:nvGrpSpPr>
        <p:grpSpPr>
          <a:xfrm>
            <a:off x="5014195" y="3371637"/>
            <a:ext cx="780290" cy="1043237"/>
            <a:chOff x="6042770" y="3995133"/>
            <a:chExt cx="780290" cy="104323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6C5A481-02D0-452A-B389-3C88AAD8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70" y="3995133"/>
              <a:ext cx="780290" cy="7802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131DBD-3760-44BA-B842-341C16342DD6}"/>
                </a:ext>
              </a:extLst>
            </p:cNvPr>
            <p:cNvSpPr txBox="1"/>
            <p:nvPr/>
          </p:nvSpPr>
          <p:spPr>
            <a:xfrm>
              <a:off x="6085705" y="4761371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/>
                <a:t>Queue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FD32B9-0855-44E1-89AF-08D5B7994F1F}"/>
              </a:ext>
            </a:extLst>
          </p:cNvPr>
          <p:cNvCxnSpPr>
            <a:cxnSpLocks/>
          </p:cNvCxnSpPr>
          <p:nvPr/>
        </p:nvCxnSpPr>
        <p:spPr>
          <a:xfrm>
            <a:off x="4327358" y="2305633"/>
            <a:ext cx="762000" cy="94289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EA87EF-46EB-42D6-ACEF-24CE1D29047B}"/>
              </a:ext>
            </a:extLst>
          </p:cNvPr>
          <p:cNvCxnSpPr>
            <a:cxnSpLocks/>
          </p:cNvCxnSpPr>
          <p:nvPr/>
        </p:nvCxnSpPr>
        <p:spPr>
          <a:xfrm flipH="1" flipV="1">
            <a:off x="5361891" y="2370222"/>
            <a:ext cx="10278" cy="79988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8A1013-9E0D-49C9-B53E-22B4BD1DD2A2}"/>
              </a:ext>
            </a:extLst>
          </p:cNvPr>
          <p:cNvCxnSpPr>
            <a:cxnSpLocks/>
          </p:cNvCxnSpPr>
          <p:nvPr/>
        </p:nvCxnSpPr>
        <p:spPr>
          <a:xfrm flipV="1">
            <a:off x="5699191" y="2305633"/>
            <a:ext cx="677546" cy="94289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FCFDCC-6CC2-45B6-88B4-61663090765A}"/>
              </a:ext>
            </a:extLst>
          </p:cNvPr>
          <p:cNvCxnSpPr>
            <a:cxnSpLocks/>
          </p:cNvCxnSpPr>
          <p:nvPr/>
        </p:nvCxnSpPr>
        <p:spPr>
          <a:xfrm>
            <a:off x="4208923" y="4591229"/>
            <a:ext cx="0" cy="87268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99ECEBF-505D-4466-80E2-C6A6CCECB6B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17" y="5584914"/>
            <a:ext cx="780290" cy="780290"/>
          </a:xfrm>
          <a:prstGeom prst="rect">
            <a:avLst/>
          </a:prstGeom>
        </p:spPr>
      </p:pic>
      <p:sp>
        <p:nvSpPr>
          <p:cNvPr id="33" name="TextBox 26">
            <a:extLst>
              <a:ext uri="{FF2B5EF4-FFF2-40B4-BE49-F238E27FC236}">
                <a16:creationId xmlns:a16="http://schemas.microsoft.com/office/drawing/2014/main" id="{2AC04BCB-9F85-444E-B9E1-02BCDB096BED}"/>
              </a:ext>
            </a:extLst>
          </p:cNvPr>
          <p:cNvSpPr txBox="1"/>
          <p:nvPr/>
        </p:nvSpPr>
        <p:spPr>
          <a:xfrm>
            <a:off x="3932245" y="6138468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CDN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88CA4E-CE24-4744-9659-9B8F7A948263}"/>
              </a:ext>
            </a:extLst>
          </p:cNvPr>
          <p:cNvGrpSpPr/>
          <p:nvPr/>
        </p:nvGrpSpPr>
        <p:grpSpPr>
          <a:xfrm>
            <a:off x="8076963" y="1210898"/>
            <a:ext cx="780290" cy="1035672"/>
            <a:chOff x="8936272" y="1336137"/>
            <a:chExt cx="780290" cy="1035672"/>
          </a:xfrm>
        </p:grpSpPr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39514F5E-8BD9-4290-86EA-21ED4B739657}"/>
                </a:ext>
              </a:extLst>
            </p:cNvPr>
            <p:cNvSpPr txBox="1"/>
            <p:nvPr/>
          </p:nvSpPr>
          <p:spPr>
            <a:xfrm>
              <a:off x="9011459" y="2033255"/>
              <a:ext cx="629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/>
                <a:t>Redis</a:t>
              </a:r>
              <a:endParaRPr lang="en-US" sz="16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33268F9-BF02-4110-A5D2-2A3A73986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272" y="1336137"/>
              <a:ext cx="780290" cy="780290"/>
            </a:xfrm>
            <a:prstGeom prst="rect">
              <a:avLst/>
            </a:prstGeom>
          </p:spPr>
        </p:pic>
      </p:grpSp>
      <p:sp>
        <p:nvSpPr>
          <p:cNvPr id="37" name="TextBox 26">
            <a:extLst>
              <a:ext uri="{FF2B5EF4-FFF2-40B4-BE49-F238E27FC236}">
                <a16:creationId xmlns:a16="http://schemas.microsoft.com/office/drawing/2014/main" id="{C2C98255-E6AA-4B39-B9DA-2729DF565D73}"/>
              </a:ext>
            </a:extLst>
          </p:cNvPr>
          <p:cNvSpPr txBox="1"/>
          <p:nvPr/>
        </p:nvSpPr>
        <p:spPr>
          <a:xfrm>
            <a:off x="6060609" y="1967079"/>
            <a:ext cx="1032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WebJobs</a:t>
            </a:r>
            <a:endParaRPr lang="en-US" sz="1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10FE4A-0ABA-4C33-92EA-5C644567B7AC}"/>
              </a:ext>
            </a:extLst>
          </p:cNvPr>
          <p:cNvCxnSpPr>
            <a:cxnSpLocks/>
          </p:cNvCxnSpPr>
          <p:nvPr/>
        </p:nvCxnSpPr>
        <p:spPr>
          <a:xfrm>
            <a:off x="7225002" y="1624717"/>
            <a:ext cx="45261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60D4DB-DA36-4B3A-AA93-ECBAC3CA7D3A}"/>
              </a:ext>
            </a:extLst>
          </p:cNvPr>
          <p:cNvGrpSpPr/>
          <p:nvPr/>
        </p:nvGrpSpPr>
        <p:grpSpPr>
          <a:xfrm>
            <a:off x="7852875" y="2971571"/>
            <a:ext cx="1293624" cy="1039246"/>
            <a:chOff x="7716339" y="2779958"/>
            <a:chExt cx="1293624" cy="103924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CF0F7E3-5ED1-43DE-9868-F1DC0AE3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2779958"/>
              <a:ext cx="780290" cy="780290"/>
            </a:xfrm>
            <a:prstGeom prst="rect">
              <a:avLst/>
            </a:prstGeom>
          </p:spPr>
        </p:pic>
        <p:sp>
          <p:nvSpPr>
            <p:cNvPr id="41" name="TextBox 26">
              <a:extLst>
                <a:ext uri="{FF2B5EF4-FFF2-40B4-BE49-F238E27FC236}">
                  <a16:creationId xmlns:a16="http://schemas.microsoft.com/office/drawing/2014/main" id="{C9003C4F-E1EB-410D-B88B-5FED519A01B0}"/>
                </a:ext>
              </a:extLst>
            </p:cNvPr>
            <p:cNvSpPr txBox="1"/>
            <p:nvPr/>
          </p:nvSpPr>
          <p:spPr>
            <a:xfrm>
              <a:off x="7716339" y="3480650"/>
              <a:ext cx="12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/>
                <a:t>DocumentDB</a:t>
              </a:r>
              <a:endParaRPr lang="en-US" sz="16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DF9967-3BD6-4ADF-95DD-74C5F7E95DCA}"/>
              </a:ext>
            </a:extLst>
          </p:cNvPr>
          <p:cNvGrpSpPr/>
          <p:nvPr/>
        </p:nvGrpSpPr>
        <p:grpSpPr>
          <a:xfrm>
            <a:off x="7952640" y="4735817"/>
            <a:ext cx="1028936" cy="1145698"/>
            <a:chOff x="7889461" y="4683626"/>
            <a:chExt cx="1028936" cy="114569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89B320-B9BF-4EB2-A2A4-2ADA4C06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4683626"/>
              <a:ext cx="780290" cy="780290"/>
            </a:xfrm>
            <a:prstGeom prst="rect">
              <a:avLst/>
            </a:prstGeom>
          </p:spPr>
        </p:pic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D4F97DCC-24B7-484D-B87F-13C035ACC377}"/>
                </a:ext>
              </a:extLst>
            </p:cNvPr>
            <p:cNvSpPr txBox="1"/>
            <p:nvPr/>
          </p:nvSpPr>
          <p:spPr>
            <a:xfrm>
              <a:off x="7889461" y="5490770"/>
              <a:ext cx="10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Azure SQL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329B85E-DCA9-4207-9DE1-3CB4F91C69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63" y="4735816"/>
            <a:ext cx="780290" cy="78029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1982B2-663E-437B-9ED8-0603B1EA9ACF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8840559" y="5125961"/>
            <a:ext cx="1117304" cy="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398639-D5B9-4847-984F-D136990F3419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8913916" y="3361716"/>
            <a:ext cx="1434092" cy="137410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26">
            <a:extLst>
              <a:ext uri="{FF2B5EF4-FFF2-40B4-BE49-F238E27FC236}">
                <a16:creationId xmlns:a16="http://schemas.microsoft.com/office/drawing/2014/main" id="{F750C27C-4FC3-477F-BCF8-0C2CDD8F4221}"/>
              </a:ext>
            </a:extLst>
          </p:cNvPr>
          <p:cNvSpPr txBox="1"/>
          <p:nvPr/>
        </p:nvSpPr>
        <p:spPr>
          <a:xfrm>
            <a:off x="9940018" y="5467924"/>
            <a:ext cx="742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Search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72051AD-3B01-4451-97F7-A2208A31E88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49" y="1210898"/>
            <a:ext cx="780290" cy="780290"/>
          </a:xfrm>
          <a:prstGeom prst="rect">
            <a:avLst/>
          </a:prstGeom>
        </p:spPr>
      </p:pic>
      <p:sp>
        <p:nvSpPr>
          <p:cNvPr id="50" name="TextBox 26">
            <a:extLst>
              <a:ext uri="{FF2B5EF4-FFF2-40B4-BE49-F238E27FC236}">
                <a16:creationId xmlns:a16="http://schemas.microsoft.com/office/drawing/2014/main" id="{F580D6F7-01BC-4A0B-9843-899A3A2B084B}"/>
              </a:ext>
            </a:extLst>
          </p:cNvPr>
          <p:cNvSpPr txBox="1"/>
          <p:nvPr/>
        </p:nvSpPr>
        <p:spPr>
          <a:xfrm>
            <a:off x="9782827" y="1950127"/>
            <a:ext cx="955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Key Vault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FCC3875-8589-4B9C-8BC6-F1A5F0A1A5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39" y="2926381"/>
            <a:ext cx="780290" cy="780290"/>
          </a:xfrm>
          <a:prstGeom prst="rect">
            <a:avLst/>
          </a:prstGeom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686BD6AF-625F-45AE-A857-85EB76A72685}"/>
              </a:ext>
            </a:extLst>
          </p:cNvPr>
          <p:cNvSpPr txBox="1"/>
          <p:nvPr/>
        </p:nvSpPr>
        <p:spPr>
          <a:xfrm>
            <a:off x="9917415" y="3672263"/>
            <a:ext cx="82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App</a:t>
            </a:r>
          </a:p>
          <a:p>
            <a:pPr algn="ctr"/>
            <a:r>
              <a:rPr lang="en-US" sz="1600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76135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" grpId="0"/>
      <p:bldP spid="12" grpId="0" animBg="1"/>
      <p:bldP spid="14" grpId="0"/>
      <p:bldP spid="17" grpId="0"/>
      <p:bldP spid="18" grpId="0" animBg="1"/>
      <p:bldP spid="33" grpId="0"/>
      <p:bldP spid="37" grpId="0"/>
      <p:bldP spid="48" grpId="0"/>
      <p:bldP spid="50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2416DE84-DA1E-4F85-8BCB-793A3236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07" y="2485699"/>
            <a:ext cx="476250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22180-EC70-4FCE-B66A-F984CE1AC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87" y="3067929"/>
            <a:ext cx="780290" cy="78029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AA983178-BF41-4FFD-8F13-E0545263056E}"/>
              </a:ext>
            </a:extLst>
          </p:cNvPr>
          <p:cNvSpPr txBox="1"/>
          <p:nvPr/>
        </p:nvSpPr>
        <p:spPr>
          <a:xfrm>
            <a:off x="492325" y="3012831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Customers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7EB9DC-5BC9-4BA5-B1A4-27CBF541D695}"/>
              </a:ext>
            </a:extLst>
          </p:cNvPr>
          <p:cNvCxnSpPr>
            <a:cxnSpLocks/>
          </p:cNvCxnSpPr>
          <p:nvPr/>
        </p:nvCxnSpPr>
        <p:spPr>
          <a:xfrm>
            <a:off x="2483778" y="3067929"/>
            <a:ext cx="45261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571BB1-34D0-4D5B-A007-34433C8B1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34" y="2677784"/>
            <a:ext cx="780290" cy="780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3D6805-4D5C-4C97-BE01-01018410C0DB}"/>
              </a:ext>
            </a:extLst>
          </p:cNvPr>
          <p:cNvSpPr/>
          <p:nvPr/>
        </p:nvSpPr>
        <p:spPr>
          <a:xfrm>
            <a:off x="4551336" y="888569"/>
            <a:ext cx="6204488" cy="21793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EDD84-12C9-4D1F-9AAE-F2331AEB516F}"/>
              </a:ext>
            </a:extLst>
          </p:cNvPr>
          <p:cNvSpPr/>
          <p:nvPr/>
        </p:nvSpPr>
        <p:spPr>
          <a:xfrm>
            <a:off x="4512591" y="3696345"/>
            <a:ext cx="6204488" cy="21793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B634E3-6EE4-41B0-A808-9D17DB6D71BF}"/>
              </a:ext>
            </a:extLst>
          </p:cNvPr>
          <p:cNvGrpSpPr/>
          <p:nvPr/>
        </p:nvGrpSpPr>
        <p:grpSpPr>
          <a:xfrm>
            <a:off x="4904970" y="1364183"/>
            <a:ext cx="1164422" cy="1121516"/>
            <a:chOff x="4904970" y="1364183"/>
            <a:chExt cx="1164422" cy="11215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33B717-72EC-4B98-BA26-AA0BC6D1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036" y="1364183"/>
              <a:ext cx="780290" cy="780290"/>
            </a:xfrm>
            <a:prstGeom prst="rect">
              <a:avLst/>
            </a:prstGeom>
          </p:spPr>
        </p:pic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937FA9D5-640A-4859-929D-B920B1A1AC87}"/>
                </a:ext>
              </a:extLst>
            </p:cNvPr>
            <p:cNvSpPr txBox="1"/>
            <p:nvPr/>
          </p:nvSpPr>
          <p:spPr>
            <a:xfrm>
              <a:off x="4904970" y="2147145"/>
              <a:ext cx="1164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 Service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CAEAF9-D3F9-4EBA-BA64-BC2EBFA87FBF}"/>
              </a:ext>
            </a:extLst>
          </p:cNvPr>
          <p:cNvGrpSpPr/>
          <p:nvPr/>
        </p:nvGrpSpPr>
        <p:grpSpPr>
          <a:xfrm>
            <a:off x="6532594" y="1359765"/>
            <a:ext cx="780290" cy="1104792"/>
            <a:chOff x="6042770" y="3995133"/>
            <a:chExt cx="780290" cy="110479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BF0F3D-288C-40D2-9C67-9E17F834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70" y="3995133"/>
              <a:ext cx="780290" cy="780290"/>
            </a:xfrm>
            <a:prstGeom prst="rect">
              <a:avLst/>
            </a:prstGeom>
          </p:spPr>
        </p:pic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2977F325-9178-4854-981E-B0502109F987}"/>
                </a:ext>
              </a:extLst>
            </p:cNvPr>
            <p:cNvSpPr txBox="1"/>
            <p:nvPr/>
          </p:nvSpPr>
          <p:spPr>
            <a:xfrm>
              <a:off x="6061660" y="4761371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Queue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C0A905-C3B7-4F45-837E-C0FCAAB7D13F}"/>
              </a:ext>
            </a:extLst>
          </p:cNvPr>
          <p:cNvGrpSpPr/>
          <p:nvPr/>
        </p:nvGrpSpPr>
        <p:grpSpPr>
          <a:xfrm>
            <a:off x="9433627" y="1376446"/>
            <a:ext cx="1028936" cy="1129268"/>
            <a:chOff x="7919379" y="4683626"/>
            <a:chExt cx="1028936" cy="11292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206CE9-38AC-49C9-B4B6-8EB426DD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4683626"/>
              <a:ext cx="780290" cy="780290"/>
            </a:xfrm>
            <a:prstGeom prst="rect">
              <a:avLst/>
            </a:prstGeom>
          </p:spPr>
        </p:pic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98A7C11A-05AD-4E86-B1A0-BEA1F9C79ED9}"/>
                </a:ext>
              </a:extLst>
            </p:cNvPr>
            <p:cNvSpPr txBox="1"/>
            <p:nvPr/>
          </p:nvSpPr>
          <p:spPr>
            <a:xfrm>
              <a:off x="7919379" y="5474340"/>
              <a:ext cx="10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Azure SQL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E4613D-072B-40F2-ABC2-0BEFE0B121AA}"/>
              </a:ext>
            </a:extLst>
          </p:cNvPr>
          <p:cNvGrpSpPr/>
          <p:nvPr/>
        </p:nvGrpSpPr>
        <p:grpSpPr>
          <a:xfrm>
            <a:off x="7765591" y="1405400"/>
            <a:ext cx="1293624" cy="1097212"/>
            <a:chOff x="7731756" y="2779958"/>
            <a:chExt cx="1293624" cy="10972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826D74F-2C10-4BD1-B4AC-4B531898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2779958"/>
              <a:ext cx="780290" cy="780290"/>
            </a:xfrm>
            <a:prstGeom prst="rect">
              <a:avLst/>
            </a:prstGeom>
          </p:spPr>
        </p:pic>
        <p:sp>
          <p:nvSpPr>
            <p:cNvPr id="21" name="TextBox 26">
              <a:extLst>
                <a:ext uri="{FF2B5EF4-FFF2-40B4-BE49-F238E27FC236}">
                  <a16:creationId xmlns:a16="http://schemas.microsoft.com/office/drawing/2014/main" id="{98A86884-786E-4BDD-BE79-C543F5056B76}"/>
                </a:ext>
              </a:extLst>
            </p:cNvPr>
            <p:cNvSpPr txBox="1"/>
            <p:nvPr/>
          </p:nvSpPr>
          <p:spPr>
            <a:xfrm>
              <a:off x="7731756" y="3538616"/>
              <a:ext cx="12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/>
                <a:t>DocumentDB</a:t>
              </a:r>
              <a:endParaRPr lang="en-US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73EDDF-3286-4533-B7A3-A3A841120FE0}"/>
              </a:ext>
            </a:extLst>
          </p:cNvPr>
          <p:cNvGrpSpPr/>
          <p:nvPr/>
        </p:nvGrpSpPr>
        <p:grpSpPr>
          <a:xfrm>
            <a:off x="4904970" y="4223620"/>
            <a:ext cx="1164422" cy="1121516"/>
            <a:chOff x="4904970" y="1364183"/>
            <a:chExt cx="1164422" cy="112151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A8F7F3-4BD5-49D6-BB8F-0B8C8324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036" y="1364183"/>
              <a:ext cx="780290" cy="780290"/>
            </a:xfrm>
            <a:prstGeom prst="rect">
              <a:avLst/>
            </a:prstGeom>
          </p:spPr>
        </p:pic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522308F2-33D8-4B64-9535-0880A194D30A}"/>
                </a:ext>
              </a:extLst>
            </p:cNvPr>
            <p:cNvSpPr txBox="1"/>
            <p:nvPr/>
          </p:nvSpPr>
          <p:spPr>
            <a:xfrm>
              <a:off x="4904970" y="2147145"/>
              <a:ext cx="1164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App Service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A41793-3C56-4E2C-B839-8433A248A4C8}"/>
              </a:ext>
            </a:extLst>
          </p:cNvPr>
          <p:cNvGrpSpPr/>
          <p:nvPr/>
        </p:nvGrpSpPr>
        <p:grpSpPr>
          <a:xfrm>
            <a:off x="6532594" y="4219202"/>
            <a:ext cx="780290" cy="1104792"/>
            <a:chOff x="6042770" y="3995133"/>
            <a:chExt cx="780290" cy="110479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6192B2-0000-4E2B-A9C4-291C6D9D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770" y="3995133"/>
              <a:ext cx="780290" cy="7802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1DA319-1479-42B6-AC7A-495FF2F440FA}"/>
                </a:ext>
              </a:extLst>
            </p:cNvPr>
            <p:cNvSpPr txBox="1"/>
            <p:nvPr/>
          </p:nvSpPr>
          <p:spPr>
            <a:xfrm>
              <a:off x="6061660" y="4761371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Queue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9CFF55-CE33-4DFF-A730-3F521427DA01}"/>
              </a:ext>
            </a:extLst>
          </p:cNvPr>
          <p:cNvGrpSpPr/>
          <p:nvPr/>
        </p:nvGrpSpPr>
        <p:grpSpPr>
          <a:xfrm>
            <a:off x="9403709" y="4264837"/>
            <a:ext cx="1028936" cy="1145698"/>
            <a:chOff x="7889461" y="4683626"/>
            <a:chExt cx="1028936" cy="114569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3AD0A06-898C-499C-A620-E728E925F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4683626"/>
              <a:ext cx="780290" cy="780290"/>
            </a:xfrm>
            <a:prstGeom prst="rect">
              <a:avLst/>
            </a:prstGeom>
          </p:spPr>
        </p:pic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C22730B4-6CCD-4D1D-B793-E6163912D7F1}"/>
                </a:ext>
              </a:extLst>
            </p:cNvPr>
            <p:cNvSpPr txBox="1"/>
            <p:nvPr/>
          </p:nvSpPr>
          <p:spPr>
            <a:xfrm>
              <a:off x="7889461" y="5490770"/>
              <a:ext cx="1028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Azure SQL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33773A-1245-45E6-8DA9-D2D76D6C2E7B}"/>
              </a:ext>
            </a:extLst>
          </p:cNvPr>
          <p:cNvGrpSpPr/>
          <p:nvPr/>
        </p:nvGrpSpPr>
        <p:grpSpPr>
          <a:xfrm>
            <a:off x="7750174" y="4264837"/>
            <a:ext cx="1293624" cy="1039246"/>
            <a:chOff x="7716339" y="2779958"/>
            <a:chExt cx="1293624" cy="103924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4595010-D242-4426-A6B3-037F006F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090" y="2779958"/>
              <a:ext cx="780290" cy="780290"/>
            </a:xfrm>
            <a:prstGeom prst="rect">
              <a:avLst/>
            </a:prstGeom>
          </p:spPr>
        </p:pic>
        <p:sp>
          <p:nvSpPr>
            <p:cNvPr id="33" name="TextBox 26">
              <a:extLst>
                <a:ext uri="{FF2B5EF4-FFF2-40B4-BE49-F238E27FC236}">
                  <a16:creationId xmlns:a16="http://schemas.microsoft.com/office/drawing/2014/main" id="{F8C3937F-92E7-48DA-85A5-EF053EBCE65C}"/>
                </a:ext>
              </a:extLst>
            </p:cNvPr>
            <p:cNvSpPr txBox="1"/>
            <p:nvPr/>
          </p:nvSpPr>
          <p:spPr>
            <a:xfrm>
              <a:off x="7716339" y="3480650"/>
              <a:ext cx="12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/>
                <a:t>DocumentDB</a:t>
              </a:r>
              <a:endParaRPr lang="en-US" sz="1600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035F89-9646-4C5C-AF41-924565206394}"/>
              </a:ext>
            </a:extLst>
          </p:cNvPr>
          <p:cNvCxnSpPr/>
          <p:nvPr/>
        </p:nvCxnSpPr>
        <p:spPr>
          <a:xfrm>
            <a:off x="8384583" y="2634712"/>
            <a:ext cx="0" cy="150850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33BA25-10F6-4D47-9AC3-6EF96DE94FFD}"/>
              </a:ext>
            </a:extLst>
          </p:cNvPr>
          <p:cNvCxnSpPr/>
          <p:nvPr/>
        </p:nvCxnSpPr>
        <p:spPr>
          <a:xfrm>
            <a:off x="9916332" y="2634712"/>
            <a:ext cx="0" cy="150850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26">
            <a:extLst>
              <a:ext uri="{FF2B5EF4-FFF2-40B4-BE49-F238E27FC236}">
                <a16:creationId xmlns:a16="http://schemas.microsoft.com/office/drawing/2014/main" id="{DE206672-250D-492F-85A2-E91CBA7F90AA}"/>
              </a:ext>
            </a:extLst>
          </p:cNvPr>
          <p:cNvSpPr txBox="1"/>
          <p:nvPr/>
        </p:nvSpPr>
        <p:spPr>
          <a:xfrm>
            <a:off x="8345839" y="3147242"/>
            <a:ext cx="162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Geo replication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B682C38-9B87-424F-BB65-308852412988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3695290" y="1821739"/>
            <a:ext cx="699535" cy="1012557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713AD19-3231-4F4D-ACA9-314B3F6C83FC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3361710" y="3635143"/>
            <a:ext cx="1327951" cy="973812"/>
          </a:xfrm>
          <a:prstGeom prst="bentConnector2">
            <a:avLst/>
          </a:prstGeom>
          <a:ln>
            <a:solidFill>
              <a:schemeClr val="accent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27">
            <a:extLst>
              <a:ext uri="{FF2B5EF4-FFF2-40B4-BE49-F238E27FC236}">
                <a16:creationId xmlns:a16="http://schemas.microsoft.com/office/drawing/2014/main" id="{BCB60A9D-144E-42E3-AE65-20B17DD3B7E4}"/>
              </a:ext>
            </a:extLst>
          </p:cNvPr>
          <p:cNvSpPr txBox="1"/>
          <p:nvPr/>
        </p:nvSpPr>
        <p:spPr>
          <a:xfrm>
            <a:off x="2472723" y="2044049"/>
            <a:ext cx="931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Traffic </a:t>
            </a:r>
          </a:p>
          <a:p>
            <a:r>
              <a:rPr lang="en-US" sz="1600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24836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36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51" y="2057814"/>
            <a:ext cx="2169110" cy="216911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61" y="2100318"/>
            <a:ext cx="2034126" cy="2034126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04" y="2183363"/>
            <a:ext cx="1868036" cy="18680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5974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Load Balancer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456692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Application Gateway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8181890" y="4568512"/>
            <a:ext cx="3296065" cy="123110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107923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68" y="2057400"/>
            <a:ext cx="2430463" cy="2430463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05972" y="4712812"/>
            <a:ext cx="5095377" cy="1408906"/>
          </a:xfrm>
        </p:spPr>
        <p:txBody>
          <a:bodyPr/>
          <a:lstStyle/>
          <a:p>
            <a:r>
              <a:rPr lang="en-US" b="1" dirty="0">
                <a:latin typeface="+mj-lt"/>
              </a:rPr>
              <a:t>High Availability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93999" y="4712812"/>
            <a:ext cx="5095377" cy="140890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Disaster Recovery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7717225" y="2057400"/>
            <a:ext cx="2448737" cy="24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7847D0A-3666-4EC3-85D9-507C5B7C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79" y="568830"/>
            <a:ext cx="7436441" cy="57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8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674D90-D296-47CD-8F69-9876A20C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040"/>
            <a:ext cx="12289668" cy="3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02D2C0-6D0D-4983-9AB8-47B89775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04800"/>
            <a:ext cx="4300538" cy="59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CE165-41EE-4C99-A92F-E3D513C0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481012"/>
            <a:ext cx="114395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826108-11DE-4267-9217-1A8FDF0C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85800"/>
            <a:ext cx="11620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7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00BF95-D81D-411F-A02A-D22115FC5CB2}"/>
              </a:ext>
            </a:extLst>
          </p:cNvPr>
          <p:cNvSpPr/>
          <p:nvPr/>
        </p:nvSpPr>
        <p:spPr bwMode="auto">
          <a:xfrm>
            <a:off x="706518" y="1371600"/>
            <a:ext cx="10778971" cy="2743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 Leveling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10" y="1855274"/>
            <a:ext cx="1905588" cy="1905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242" y="1764215"/>
            <a:ext cx="1903318" cy="189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85" y="1804229"/>
            <a:ext cx="1378050" cy="151844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4332797"/>
            <a:ext cx="12192000" cy="1212979"/>
            <a:chOff x="0" y="4332797"/>
            <a:chExt cx="12192000" cy="121297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4332797"/>
              <a:ext cx="12192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4734013"/>
              <a:ext cx="12192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5135229"/>
              <a:ext cx="12192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5545776"/>
              <a:ext cx="12192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716832" y="4758610"/>
            <a:ext cx="3200400" cy="709127"/>
          </a:xfrm>
          <a:custGeom>
            <a:avLst/>
            <a:gdLst>
              <a:gd name="connsiteX0" fmla="*/ 0 w 1651518"/>
              <a:gd name="connsiteY0" fmla="*/ 0 h 298580"/>
              <a:gd name="connsiteX1" fmla="*/ 1651518 w 1651518"/>
              <a:gd name="connsiteY1" fmla="*/ 0 h 298580"/>
              <a:gd name="connsiteX2" fmla="*/ 1651518 w 1651518"/>
              <a:gd name="connsiteY2" fmla="*/ 298580 h 298580"/>
              <a:gd name="connsiteX3" fmla="*/ 0 w 1651518"/>
              <a:gd name="connsiteY3" fmla="*/ 298580 h 298580"/>
              <a:gd name="connsiteX4" fmla="*/ 0 w 1651518"/>
              <a:gd name="connsiteY4" fmla="*/ 0 h 298580"/>
              <a:gd name="connsiteX0" fmla="*/ 0 w 1651518"/>
              <a:gd name="connsiteY0" fmla="*/ 0 h 298580"/>
              <a:gd name="connsiteX1" fmla="*/ 1651518 w 1651518"/>
              <a:gd name="connsiteY1" fmla="*/ 0 h 298580"/>
              <a:gd name="connsiteX2" fmla="*/ 1651518 w 1651518"/>
              <a:gd name="connsiteY2" fmla="*/ 298580 h 298580"/>
              <a:gd name="connsiteX3" fmla="*/ 1054359 w 1651518"/>
              <a:gd name="connsiteY3" fmla="*/ 298580 h 298580"/>
              <a:gd name="connsiteX4" fmla="*/ 0 w 1651518"/>
              <a:gd name="connsiteY4" fmla="*/ 298580 h 298580"/>
              <a:gd name="connsiteX5" fmla="*/ 0 w 1651518"/>
              <a:gd name="connsiteY5" fmla="*/ 0 h 298580"/>
              <a:gd name="connsiteX0" fmla="*/ 1054359 w 1651518"/>
              <a:gd name="connsiteY0" fmla="*/ 298580 h 390020"/>
              <a:gd name="connsiteX1" fmla="*/ 0 w 1651518"/>
              <a:gd name="connsiteY1" fmla="*/ 298580 h 390020"/>
              <a:gd name="connsiteX2" fmla="*/ 0 w 1651518"/>
              <a:gd name="connsiteY2" fmla="*/ 0 h 390020"/>
              <a:gd name="connsiteX3" fmla="*/ 1651518 w 1651518"/>
              <a:gd name="connsiteY3" fmla="*/ 0 h 390020"/>
              <a:gd name="connsiteX4" fmla="*/ 1651518 w 1651518"/>
              <a:gd name="connsiteY4" fmla="*/ 298580 h 390020"/>
              <a:gd name="connsiteX5" fmla="*/ 1145799 w 1651518"/>
              <a:gd name="connsiteY5" fmla="*/ 390020 h 390020"/>
              <a:gd name="connsiteX0" fmla="*/ 0 w 2146041"/>
              <a:gd name="connsiteY0" fmla="*/ 0 h 1295089"/>
              <a:gd name="connsiteX1" fmla="*/ 494523 w 2146041"/>
              <a:gd name="connsiteY1" fmla="*/ 1203649 h 1295089"/>
              <a:gd name="connsiteX2" fmla="*/ 494523 w 2146041"/>
              <a:gd name="connsiteY2" fmla="*/ 905069 h 1295089"/>
              <a:gd name="connsiteX3" fmla="*/ 2146041 w 2146041"/>
              <a:gd name="connsiteY3" fmla="*/ 905069 h 1295089"/>
              <a:gd name="connsiteX4" fmla="*/ 2146041 w 2146041"/>
              <a:gd name="connsiteY4" fmla="*/ 1203649 h 1295089"/>
              <a:gd name="connsiteX5" fmla="*/ 1640322 w 2146041"/>
              <a:gd name="connsiteY5" fmla="*/ 1295089 h 1295089"/>
              <a:gd name="connsiteX0" fmla="*/ 0 w 2146041"/>
              <a:gd name="connsiteY0" fmla="*/ 74645 h 1369734"/>
              <a:gd name="connsiteX1" fmla="*/ 1073021 w 2146041"/>
              <a:gd name="connsiteY1" fmla="*/ 0 h 1369734"/>
              <a:gd name="connsiteX2" fmla="*/ 494523 w 2146041"/>
              <a:gd name="connsiteY2" fmla="*/ 979714 h 1369734"/>
              <a:gd name="connsiteX3" fmla="*/ 2146041 w 2146041"/>
              <a:gd name="connsiteY3" fmla="*/ 979714 h 1369734"/>
              <a:gd name="connsiteX4" fmla="*/ 2146041 w 2146041"/>
              <a:gd name="connsiteY4" fmla="*/ 1278294 h 1369734"/>
              <a:gd name="connsiteX5" fmla="*/ 1640322 w 2146041"/>
              <a:gd name="connsiteY5" fmla="*/ 1369734 h 1369734"/>
              <a:gd name="connsiteX0" fmla="*/ 0 w 2164703"/>
              <a:gd name="connsiteY0" fmla="*/ 317241 h 1612330"/>
              <a:gd name="connsiteX1" fmla="*/ 1073021 w 2164703"/>
              <a:gd name="connsiteY1" fmla="*/ 242596 h 1612330"/>
              <a:gd name="connsiteX2" fmla="*/ 2164703 w 2164703"/>
              <a:gd name="connsiteY2" fmla="*/ 0 h 1612330"/>
              <a:gd name="connsiteX3" fmla="*/ 2146041 w 2164703"/>
              <a:gd name="connsiteY3" fmla="*/ 1222310 h 1612330"/>
              <a:gd name="connsiteX4" fmla="*/ 2146041 w 2164703"/>
              <a:gd name="connsiteY4" fmla="*/ 1520890 h 1612330"/>
              <a:gd name="connsiteX5" fmla="*/ 1640322 w 2164703"/>
              <a:gd name="connsiteY5" fmla="*/ 1612330 h 1612330"/>
              <a:gd name="connsiteX0" fmla="*/ 0 w 3200400"/>
              <a:gd name="connsiteY0" fmla="*/ 709127 h 2004216"/>
              <a:gd name="connsiteX1" fmla="*/ 1073021 w 3200400"/>
              <a:gd name="connsiteY1" fmla="*/ 634482 h 2004216"/>
              <a:gd name="connsiteX2" fmla="*/ 2164703 w 3200400"/>
              <a:gd name="connsiteY2" fmla="*/ 391886 h 2004216"/>
              <a:gd name="connsiteX3" fmla="*/ 3200400 w 3200400"/>
              <a:gd name="connsiteY3" fmla="*/ 0 h 2004216"/>
              <a:gd name="connsiteX4" fmla="*/ 2146041 w 3200400"/>
              <a:gd name="connsiteY4" fmla="*/ 1912776 h 2004216"/>
              <a:gd name="connsiteX5" fmla="*/ 1640322 w 3200400"/>
              <a:gd name="connsiteY5" fmla="*/ 2004216 h 2004216"/>
              <a:gd name="connsiteX0" fmla="*/ 0 w 3200400"/>
              <a:gd name="connsiteY0" fmla="*/ 709127 h 1912776"/>
              <a:gd name="connsiteX1" fmla="*/ 1073021 w 3200400"/>
              <a:gd name="connsiteY1" fmla="*/ 634482 h 1912776"/>
              <a:gd name="connsiteX2" fmla="*/ 2164703 w 3200400"/>
              <a:gd name="connsiteY2" fmla="*/ 391886 h 1912776"/>
              <a:gd name="connsiteX3" fmla="*/ 3200400 w 3200400"/>
              <a:gd name="connsiteY3" fmla="*/ 0 h 1912776"/>
              <a:gd name="connsiteX4" fmla="*/ 2146041 w 3200400"/>
              <a:gd name="connsiteY4" fmla="*/ 1912776 h 1912776"/>
              <a:gd name="connsiteX0" fmla="*/ 0 w 3200400"/>
              <a:gd name="connsiteY0" fmla="*/ 709127 h 709127"/>
              <a:gd name="connsiteX1" fmla="*/ 1073021 w 3200400"/>
              <a:gd name="connsiteY1" fmla="*/ 634482 h 709127"/>
              <a:gd name="connsiteX2" fmla="*/ 2164703 w 3200400"/>
              <a:gd name="connsiteY2" fmla="*/ 391886 h 709127"/>
              <a:gd name="connsiteX3" fmla="*/ 3200400 w 3200400"/>
              <a:gd name="connsiteY3" fmla="*/ 0 h 70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709127">
                <a:moveTo>
                  <a:pt x="0" y="709127"/>
                </a:moveTo>
                <a:lnTo>
                  <a:pt x="1073021" y="634482"/>
                </a:lnTo>
                <a:lnTo>
                  <a:pt x="2164703" y="391886"/>
                </a:lnTo>
                <a:lnTo>
                  <a:pt x="3200400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19"/>
          <p:cNvSpPr/>
          <p:nvPr/>
        </p:nvSpPr>
        <p:spPr>
          <a:xfrm>
            <a:off x="7249884" y="5138057"/>
            <a:ext cx="3237722" cy="195943"/>
          </a:xfrm>
          <a:custGeom>
            <a:avLst/>
            <a:gdLst>
              <a:gd name="connsiteX0" fmla="*/ 0 w 1651518"/>
              <a:gd name="connsiteY0" fmla="*/ 0 h 298580"/>
              <a:gd name="connsiteX1" fmla="*/ 1651518 w 1651518"/>
              <a:gd name="connsiteY1" fmla="*/ 0 h 298580"/>
              <a:gd name="connsiteX2" fmla="*/ 1651518 w 1651518"/>
              <a:gd name="connsiteY2" fmla="*/ 298580 h 298580"/>
              <a:gd name="connsiteX3" fmla="*/ 0 w 1651518"/>
              <a:gd name="connsiteY3" fmla="*/ 298580 h 298580"/>
              <a:gd name="connsiteX4" fmla="*/ 0 w 1651518"/>
              <a:gd name="connsiteY4" fmla="*/ 0 h 298580"/>
              <a:gd name="connsiteX0" fmla="*/ 0 w 1651518"/>
              <a:gd name="connsiteY0" fmla="*/ 0 h 298580"/>
              <a:gd name="connsiteX1" fmla="*/ 1651518 w 1651518"/>
              <a:gd name="connsiteY1" fmla="*/ 0 h 298580"/>
              <a:gd name="connsiteX2" fmla="*/ 1651518 w 1651518"/>
              <a:gd name="connsiteY2" fmla="*/ 298580 h 298580"/>
              <a:gd name="connsiteX3" fmla="*/ 1054359 w 1651518"/>
              <a:gd name="connsiteY3" fmla="*/ 298580 h 298580"/>
              <a:gd name="connsiteX4" fmla="*/ 0 w 1651518"/>
              <a:gd name="connsiteY4" fmla="*/ 298580 h 298580"/>
              <a:gd name="connsiteX5" fmla="*/ 0 w 1651518"/>
              <a:gd name="connsiteY5" fmla="*/ 0 h 298580"/>
              <a:gd name="connsiteX0" fmla="*/ 1054359 w 1651518"/>
              <a:gd name="connsiteY0" fmla="*/ 298580 h 390020"/>
              <a:gd name="connsiteX1" fmla="*/ 0 w 1651518"/>
              <a:gd name="connsiteY1" fmla="*/ 298580 h 390020"/>
              <a:gd name="connsiteX2" fmla="*/ 0 w 1651518"/>
              <a:gd name="connsiteY2" fmla="*/ 0 h 390020"/>
              <a:gd name="connsiteX3" fmla="*/ 1651518 w 1651518"/>
              <a:gd name="connsiteY3" fmla="*/ 0 h 390020"/>
              <a:gd name="connsiteX4" fmla="*/ 1651518 w 1651518"/>
              <a:gd name="connsiteY4" fmla="*/ 298580 h 390020"/>
              <a:gd name="connsiteX5" fmla="*/ 1145799 w 1651518"/>
              <a:gd name="connsiteY5" fmla="*/ 390020 h 390020"/>
              <a:gd name="connsiteX0" fmla="*/ 0 w 2146041"/>
              <a:gd name="connsiteY0" fmla="*/ 0 h 1295089"/>
              <a:gd name="connsiteX1" fmla="*/ 494523 w 2146041"/>
              <a:gd name="connsiteY1" fmla="*/ 1203649 h 1295089"/>
              <a:gd name="connsiteX2" fmla="*/ 494523 w 2146041"/>
              <a:gd name="connsiteY2" fmla="*/ 905069 h 1295089"/>
              <a:gd name="connsiteX3" fmla="*/ 2146041 w 2146041"/>
              <a:gd name="connsiteY3" fmla="*/ 905069 h 1295089"/>
              <a:gd name="connsiteX4" fmla="*/ 2146041 w 2146041"/>
              <a:gd name="connsiteY4" fmla="*/ 1203649 h 1295089"/>
              <a:gd name="connsiteX5" fmla="*/ 1640322 w 2146041"/>
              <a:gd name="connsiteY5" fmla="*/ 1295089 h 1295089"/>
              <a:gd name="connsiteX0" fmla="*/ 0 w 2146041"/>
              <a:gd name="connsiteY0" fmla="*/ 74645 h 1369734"/>
              <a:gd name="connsiteX1" fmla="*/ 1073021 w 2146041"/>
              <a:gd name="connsiteY1" fmla="*/ 0 h 1369734"/>
              <a:gd name="connsiteX2" fmla="*/ 494523 w 2146041"/>
              <a:gd name="connsiteY2" fmla="*/ 979714 h 1369734"/>
              <a:gd name="connsiteX3" fmla="*/ 2146041 w 2146041"/>
              <a:gd name="connsiteY3" fmla="*/ 979714 h 1369734"/>
              <a:gd name="connsiteX4" fmla="*/ 2146041 w 2146041"/>
              <a:gd name="connsiteY4" fmla="*/ 1278294 h 1369734"/>
              <a:gd name="connsiteX5" fmla="*/ 1640322 w 2146041"/>
              <a:gd name="connsiteY5" fmla="*/ 1369734 h 1369734"/>
              <a:gd name="connsiteX0" fmla="*/ 0 w 2164703"/>
              <a:gd name="connsiteY0" fmla="*/ 317241 h 1612330"/>
              <a:gd name="connsiteX1" fmla="*/ 1073021 w 2164703"/>
              <a:gd name="connsiteY1" fmla="*/ 242596 h 1612330"/>
              <a:gd name="connsiteX2" fmla="*/ 2164703 w 2164703"/>
              <a:gd name="connsiteY2" fmla="*/ 0 h 1612330"/>
              <a:gd name="connsiteX3" fmla="*/ 2146041 w 2164703"/>
              <a:gd name="connsiteY3" fmla="*/ 1222310 h 1612330"/>
              <a:gd name="connsiteX4" fmla="*/ 2146041 w 2164703"/>
              <a:gd name="connsiteY4" fmla="*/ 1520890 h 1612330"/>
              <a:gd name="connsiteX5" fmla="*/ 1640322 w 2164703"/>
              <a:gd name="connsiteY5" fmla="*/ 1612330 h 1612330"/>
              <a:gd name="connsiteX0" fmla="*/ 0 w 3200400"/>
              <a:gd name="connsiteY0" fmla="*/ 709127 h 2004216"/>
              <a:gd name="connsiteX1" fmla="*/ 1073021 w 3200400"/>
              <a:gd name="connsiteY1" fmla="*/ 634482 h 2004216"/>
              <a:gd name="connsiteX2" fmla="*/ 2164703 w 3200400"/>
              <a:gd name="connsiteY2" fmla="*/ 391886 h 2004216"/>
              <a:gd name="connsiteX3" fmla="*/ 3200400 w 3200400"/>
              <a:gd name="connsiteY3" fmla="*/ 0 h 2004216"/>
              <a:gd name="connsiteX4" fmla="*/ 2146041 w 3200400"/>
              <a:gd name="connsiteY4" fmla="*/ 1912776 h 2004216"/>
              <a:gd name="connsiteX5" fmla="*/ 1640322 w 3200400"/>
              <a:gd name="connsiteY5" fmla="*/ 2004216 h 2004216"/>
              <a:gd name="connsiteX0" fmla="*/ 0 w 3200400"/>
              <a:gd name="connsiteY0" fmla="*/ 709127 h 1912776"/>
              <a:gd name="connsiteX1" fmla="*/ 1073021 w 3200400"/>
              <a:gd name="connsiteY1" fmla="*/ 634482 h 1912776"/>
              <a:gd name="connsiteX2" fmla="*/ 2164703 w 3200400"/>
              <a:gd name="connsiteY2" fmla="*/ 391886 h 1912776"/>
              <a:gd name="connsiteX3" fmla="*/ 3200400 w 3200400"/>
              <a:gd name="connsiteY3" fmla="*/ 0 h 1912776"/>
              <a:gd name="connsiteX4" fmla="*/ 2146041 w 3200400"/>
              <a:gd name="connsiteY4" fmla="*/ 1912776 h 1912776"/>
              <a:gd name="connsiteX0" fmla="*/ 0 w 3200400"/>
              <a:gd name="connsiteY0" fmla="*/ 709127 h 709127"/>
              <a:gd name="connsiteX1" fmla="*/ 1073021 w 3200400"/>
              <a:gd name="connsiteY1" fmla="*/ 634482 h 709127"/>
              <a:gd name="connsiteX2" fmla="*/ 2164703 w 3200400"/>
              <a:gd name="connsiteY2" fmla="*/ 391886 h 709127"/>
              <a:gd name="connsiteX3" fmla="*/ 3200400 w 3200400"/>
              <a:gd name="connsiteY3" fmla="*/ 0 h 709127"/>
              <a:gd name="connsiteX0" fmla="*/ 0 w 3247053"/>
              <a:gd name="connsiteY0" fmla="*/ 186613 h 634482"/>
              <a:gd name="connsiteX1" fmla="*/ 1119674 w 3247053"/>
              <a:gd name="connsiteY1" fmla="*/ 634482 h 634482"/>
              <a:gd name="connsiteX2" fmla="*/ 2211356 w 3247053"/>
              <a:gd name="connsiteY2" fmla="*/ 391886 h 634482"/>
              <a:gd name="connsiteX3" fmla="*/ 3247053 w 3247053"/>
              <a:gd name="connsiteY3" fmla="*/ 0 h 634482"/>
              <a:gd name="connsiteX0" fmla="*/ 0 w 3247053"/>
              <a:gd name="connsiteY0" fmla="*/ 186613 h 391886"/>
              <a:gd name="connsiteX1" fmla="*/ 1101012 w 3247053"/>
              <a:gd name="connsiteY1" fmla="*/ 177282 h 391886"/>
              <a:gd name="connsiteX2" fmla="*/ 2211356 w 3247053"/>
              <a:gd name="connsiteY2" fmla="*/ 391886 h 391886"/>
              <a:gd name="connsiteX3" fmla="*/ 3247053 w 3247053"/>
              <a:gd name="connsiteY3" fmla="*/ 0 h 391886"/>
              <a:gd name="connsiteX0" fmla="*/ 0 w 3247053"/>
              <a:gd name="connsiteY0" fmla="*/ 186613 h 391886"/>
              <a:gd name="connsiteX1" fmla="*/ 1101012 w 3247053"/>
              <a:gd name="connsiteY1" fmla="*/ 186613 h 391886"/>
              <a:gd name="connsiteX2" fmla="*/ 2211356 w 3247053"/>
              <a:gd name="connsiteY2" fmla="*/ 391886 h 391886"/>
              <a:gd name="connsiteX3" fmla="*/ 3247053 w 3247053"/>
              <a:gd name="connsiteY3" fmla="*/ 0 h 391886"/>
              <a:gd name="connsiteX0" fmla="*/ 0 w 3247053"/>
              <a:gd name="connsiteY0" fmla="*/ 195943 h 195943"/>
              <a:gd name="connsiteX1" fmla="*/ 1101012 w 3247053"/>
              <a:gd name="connsiteY1" fmla="*/ 195943 h 195943"/>
              <a:gd name="connsiteX2" fmla="*/ 2136711 w 3247053"/>
              <a:gd name="connsiteY2" fmla="*/ 0 h 195943"/>
              <a:gd name="connsiteX3" fmla="*/ 3247053 w 3247053"/>
              <a:gd name="connsiteY3" fmla="*/ 9330 h 195943"/>
              <a:gd name="connsiteX0" fmla="*/ 0 w 3237722"/>
              <a:gd name="connsiteY0" fmla="*/ 195943 h 195943"/>
              <a:gd name="connsiteX1" fmla="*/ 1101012 w 3237722"/>
              <a:gd name="connsiteY1" fmla="*/ 195943 h 195943"/>
              <a:gd name="connsiteX2" fmla="*/ 2136711 w 3237722"/>
              <a:gd name="connsiteY2" fmla="*/ 0 h 195943"/>
              <a:gd name="connsiteX3" fmla="*/ 3237722 w 3237722"/>
              <a:gd name="connsiteY3" fmla="*/ 0 h 19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7722" h="195943">
                <a:moveTo>
                  <a:pt x="0" y="195943"/>
                </a:moveTo>
                <a:lnTo>
                  <a:pt x="1101012" y="195943"/>
                </a:lnTo>
                <a:lnTo>
                  <a:pt x="2136711" y="0"/>
                </a:lnTo>
                <a:lnTo>
                  <a:pt x="3237722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1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828800" y="3852064"/>
          <a:ext cx="8153400" cy="155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1168267627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39366699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1569348821"/>
                    </a:ext>
                  </a:extLst>
                </a:gridCol>
              </a:tblGrid>
              <a:tr h="5080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Topics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Relays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1"/>
                          </a:solidFill>
                        </a:rPr>
                        <a:t>Queues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784598"/>
                  </a:ext>
                </a:extLst>
              </a:tr>
              <a:tr h="104612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70256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1619832"/>
            <a:ext cx="1772423" cy="1772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609397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54" y="4606747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48" y="4606747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1C40-6377-478F-9D1A-7F0C43E9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A9F21-C964-4E16-A652-DF127D7E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8391"/>
            <a:ext cx="3548062" cy="5618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0CC45-E50F-4806-B175-D228D4D2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7" y="1295400"/>
            <a:ext cx="975406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94CB-273A-42EE-AFFA-C8A5E0DB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18" y="588391"/>
            <a:ext cx="10778971" cy="437131"/>
          </a:xfrm>
        </p:spPr>
        <p:txBody>
          <a:bodyPr/>
          <a:lstStyle/>
          <a:p>
            <a:r>
              <a:rPr lang="en-US" b="1" dirty="0"/>
              <a:t>Load Throttling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12C7FD78-DB7A-4518-B7B0-637065A15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201" y="2689572"/>
            <a:ext cx="476250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2456A-EE97-4948-8E3B-683F0EA73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81" y="3271802"/>
            <a:ext cx="780290" cy="780290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48B57C1A-A527-410C-9DD7-A0E7C9DFED01}"/>
              </a:ext>
            </a:extLst>
          </p:cNvPr>
          <p:cNvSpPr txBox="1"/>
          <p:nvPr/>
        </p:nvSpPr>
        <p:spPr>
          <a:xfrm>
            <a:off x="2383119" y="3216704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Customers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D6910C-B63A-4B7A-BC42-1E9B25259E3E}"/>
              </a:ext>
            </a:extLst>
          </p:cNvPr>
          <p:cNvCxnSpPr>
            <a:cxnSpLocks/>
          </p:cNvCxnSpPr>
          <p:nvPr/>
        </p:nvCxnSpPr>
        <p:spPr>
          <a:xfrm>
            <a:off x="4374572" y="3271802"/>
            <a:ext cx="452615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6B5D91-8ACA-439D-BFE8-6F06D67BB2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00" y="2881657"/>
            <a:ext cx="780290" cy="780290"/>
          </a:xfrm>
          <a:prstGeom prst="rect">
            <a:avLst/>
          </a:prstGeom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B9E4BE49-6049-4527-ADA6-5742213C8BE6}"/>
              </a:ext>
            </a:extLst>
          </p:cNvPr>
          <p:cNvSpPr txBox="1"/>
          <p:nvPr/>
        </p:nvSpPr>
        <p:spPr>
          <a:xfrm>
            <a:off x="4863144" y="358087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API Manager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4851E-0F6F-42BA-BDC9-872167507A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34" y="1603678"/>
            <a:ext cx="780290" cy="78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5510A2-7A0E-4867-BA30-309717BC9A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39" y="2995836"/>
            <a:ext cx="780290" cy="78029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4BEB49-EFF5-42BE-85CB-1A926B26CA1D}"/>
              </a:ext>
            </a:extLst>
          </p:cNvPr>
          <p:cNvCxnSpPr/>
          <p:nvPr/>
        </p:nvCxnSpPr>
        <p:spPr>
          <a:xfrm flipV="1">
            <a:off x="5904855" y="2383968"/>
            <a:ext cx="945397" cy="61186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188F79-F664-42E9-AAFD-4072BD51EDE6}"/>
              </a:ext>
            </a:extLst>
          </p:cNvPr>
          <p:cNvCxnSpPr>
            <a:cxnSpLocks/>
          </p:cNvCxnSpPr>
          <p:nvPr/>
        </p:nvCxnSpPr>
        <p:spPr>
          <a:xfrm flipV="1">
            <a:off x="6024166" y="3271802"/>
            <a:ext cx="873389" cy="691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F4688-6390-4472-B17B-BBFF0C20E584}"/>
              </a:ext>
            </a:extLst>
          </p:cNvPr>
          <p:cNvCxnSpPr>
            <a:cxnSpLocks/>
          </p:cNvCxnSpPr>
          <p:nvPr/>
        </p:nvCxnSpPr>
        <p:spPr>
          <a:xfrm>
            <a:off x="5946184" y="3919432"/>
            <a:ext cx="831742" cy="33983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9C9CD-D49F-42F4-9843-76D9FD7D0E66}"/>
              </a:ext>
            </a:extLst>
          </p:cNvPr>
          <p:cNvCxnSpPr>
            <a:cxnSpLocks/>
          </p:cNvCxnSpPr>
          <p:nvPr/>
        </p:nvCxnSpPr>
        <p:spPr>
          <a:xfrm>
            <a:off x="3937236" y="4138026"/>
            <a:ext cx="0" cy="50141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C396E-F016-4749-8F43-CF1F8C631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00" y="4771749"/>
            <a:ext cx="780290" cy="78029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9643B50-37D6-4E1E-85A7-95D9DAC4A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9465" y="4942819"/>
            <a:ext cx="219075" cy="2190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8753E8A-2101-4366-8392-FEA5E0CC3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2528" y="4942819"/>
            <a:ext cx="219075" cy="219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007EBBD-E0DC-4241-ABB7-5A0E621220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5591" y="4942819"/>
            <a:ext cx="219893" cy="21989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3E12AE7-55E3-4971-AD52-ED4BF00CFB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79465" y="5276083"/>
            <a:ext cx="219075" cy="219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7C5635-8F39-40F5-B787-75CDEC95D9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92527" y="5276083"/>
            <a:ext cx="219075" cy="2190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647A65-F5EB-40DE-AE30-5DFCFC4AC59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5589" y="5291919"/>
            <a:ext cx="203239" cy="203239"/>
          </a:xfrm>
          <a:prstGeom prst="rect">
            <a:avLst/>
          </a:prstGeom>
        </p:spPr>
      </p:pic>
      <p:sp>
        <p:nvSpPr>
          <p:cNvPr id="22" name="TextBox 27">
            <a:extLst>
              <a:ext uri="{FF2B5EF4-FFF2-40B4-BE49-F238E27FC236}">
                <a16:creationId xmlns:a16="http://schemas.microsoft.com/office/drawing/2014/main" id="{6063C8CD-9C78-4DF4-A392-A83BA5CB6CE8}"/>
              </a:ext>
            </a:extLst>
          </p:cNvPr>
          <p:cNvSpPr txBox="1"/>
          <p:nvPr/>
        </p:nvSpPr>
        <p:spPr>
          <a:xfrm>
            <a:off x="3109358" y="5681246"/>
            <a:ext cx="15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Identity Sources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4E93F89D-3242-40DB-BB62-CE789EF717E9}"/>
              </a:ext>
            </a:extLst>
          </p:cNvPr>
          <p:cNvSpPr txBox="1"/>
          <p:nvPr/>
        </p:nvSpPr>
        <p:spPr>
          <a:xfrm>
            <a:off x="7846568" y="2049032"/>
            <a:ext cx="116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 Service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3CABB5D9-A8F2-4F0C-B958-94AF3846CC27}"/>
              </a:ext>
            </a:extLst>
          </p:cNvPr>
          <p:cNvSpPr txBox="1"/>
          <p:nvPr/>
        </p:nvSpPr>
        <p:spPr>
          <a:xfrm>
            <a:off x="7990954" y="3580878"/>
            <a:ext cx="1761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VM Hosted Service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DF2AF71E-B746-4F08-8954-B8B3444D1D30}"/>
              </a:ext>
            </a:extLst>
          </p:cNvPr>
          <p:cNvSpPr txBox="1"/>
          <p:nvPr/>
        </p:nvSpPr>
        <p:spPr>
          <a:xfrm>
            <a:off x="7975088" y="4870276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Functions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9914BA-0B3C-464B-A87E-0B348BD0F12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39" y="4361168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0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2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2400-9D26-403F-B34D-09E6DB9E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741BC-E132-43DB-964C-C372048E9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5" y="228600"/>
            <a:ext cx="9172575" cy="62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ritish pounds">
            <a:extLst>
              <a:ext uri="{FF2B5EF4-FFF2-40B4-BE49-F238E27FC236}">
                <a16:creationId xmlns:a16="http://schemas.microsoft.com/office/drawing/2014/main" id="{FD16B62E-9A14-4E87-9A42-CA05BB1C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628650"/>
            <a:ext cx="85725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8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2728-736B-4BD2-A0E6-80076CB0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EA1BD-C61C-4B16-8274-B6DF0900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86772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6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8E37-A23C-472B-9EDA-72A382FD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BA117-B9D2-46B5-A076-84E4CB647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5" y="0"/>
            <a:ext cx="1123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8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ACD7-C755-4997-895E-7CDE76C8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4D14C-8C83-4FB7-900F-03BF3753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5" y="0"/>
            <a:ext cx="1121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5690-405F-4409-9679-8F1D1CD7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5E1DC-3CFB-4812-B66F-780442C2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476375"/>
            <a:ext cx="84201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18D0-28BE-4165-8CE9-0F18A4D6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BC658-EEE2-449C-BDD4-B83D4503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85762"/>
            <a:ext cx="84582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5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1549" y="826077"/>
            <a:ext cx="3252355" cy="513311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Movie</a:t>
            </a:r>
          </a:p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Store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08468" y="155864"/>
            <a:ext cx="0" cy="642677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242463" y="952741"/>
            <a:ext cx="1626261" cy="167986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Identity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8853052" y="952741"/>
            <a:ext cx="1626261" cy="16681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Payment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2463" y="2616118"/>
            <a:ext cx="1626261" cy="167986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Web UI</a:t>
            </a:r>
          </a:p>
        </p:txBody>
      </p:sp>
      <p:sp>
        <p:nvSpPr>
          <p:cNvPr id="8" name="Rectangle 7"/>
          <p:cNvSpPr/>
          <p:nvPr/>
        </p:nvSpPr>
        <p:spPr>
          <a:xfrm>
            <a:off x="8853054" y="2616118"/>
            <a:ext cx="1626261" cy="167986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Shipping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2463" y="4279323"/>
            <a:ext cx="1626261" cy="16798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Inventory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3053" y="4279323"/>
            <a:ext cx="1626261" cy="167986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180719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03" y="3151150"/>
            <a:ext cx="1208292" cy="1208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00" y="2514918"/>
            <a:ext cx="1240377" cy="1240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39" y="4398423"/>
            <a:ext cx="1240377" cy="1240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69" y="4398423"/>
            <a:ext cx="1240377" cy="1240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84" y="2514919"/>
            <a:ext cx="1240377" cy="1240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16" y="1537790"/>
            <a:ext cx="1240377" cy="12403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76664" y="2701967"/>
            <a:ext cx="336884" cy="356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3176664" y="3151150"/>
            <a:ext cx="336884" cy="3569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" name="Oval 11"/>
          <p:cNvSpPr/>
          <p:nvPr/>
        </p:nvSpPr>
        <p:spPr>
          <a:xfrm>
            <a:off x="2758128" y="2701966"/>
            <a:ext cx="336884" cy="3569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2754881" y="3151150"/>
            <a:ext cx="336884" cy="3569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4940671" y="1693320"/>
            <a:ext cx="336884" cy="356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" name="Oval 16"/>
          <p:cNvSpPr/>
          <p:nvPr/>
        </p:nvSpPr>
        <p:spPr>
          <a:xfrm>
            <a:off x="4518888" y="2142503"/>
            <a:ext cx="336884" cy="3569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Oval 19"/>
          <p:cNvSpPr/>
          <p:nvPr/>
        </p:nvSpPr>
        <p:spPr>
          <a:xfrm>
            <a:off x="8502316" y="2715879"/>
            <a:ext cx="336884" cy="3569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8499069" y="3165063"/>
            <a:ext cx="336884" cy="3569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4" name="Oval 23"/>
          <p:cNvSpPr/>
          <p:nvPr/>
        </p:nvSpPr>
        <p:spPr>
          <a:xfrm>
            <a:off x="8248975" y="4616491"/>
            <a:ext cx="336884" cy="3569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Oval 24"/>
          <p:cNvSpPr/>
          <p:nvPr/>
        </p:nvSpPr>
        <p:spPr>
          <a:xfrm>
            <a:off x="8245728" y="5065675"/>
            <a:ext cx="336884" cy="3569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7" name="Oval 26"/>
          <p:cNvSpPr/>
          <p:nvPr/>
        </p:nvSpPr>
        <p:spPr>
          <a:xfrm>
            <a:off x="3611241" y="5065674"/>
            <a:ext cx="336884" cy="3569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8" name="Oval 27"/>
          <p:cNvSpPr/>
          <p:nvPr/>
        </p:nvSpPr>
        <p:spPr>
          <a:xfrm>
            <a:off x="3192705" y="4616490"/>
            <a:ext cx="336884" cy="3569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0F677-1A18-41A0-882A-D910EACE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4784CC-EB09-47FF-B62C-393F790CA3F3}"/>
              </a:ext>
            </a:extLst>
          </p:cNvPr>
          <p:cNvSpPr/>
          <p:nvPr/>
        </p:nvSpPr>
        <p:spPr>
          <a:xfrm>
            <a:off x="4530215" y="1712870"/>
            <a:ext cx="336884" cy="3569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3150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0" grpId="0" animBg="1"/>
      <p:bldP spid="21" grpId="0" animBg="1"/>
      <p:bldP spid="24" grpId="0" animBg="1"/>
      <p:bldP spid="25" grpId="0" animBg="1"/>
      <p:bldP spid="27" grpId="0" animBg="1"/>
      <p:bldP spid="28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352800" y="1266825"/>
            <a:ext cx="8277225" cy="4495800"/>
          </a:xfrm>
          <a:prstGeom prst="rect">
            <a:avLst/>
          </a:prstGeom>
          <a:solidFill>
            <a:schemeClr val="accent5">
              <a:alpha val="1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Reliable Services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75" y="2045937"/>
            <a:ext cx="2503488" cy="222955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Guest Executable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Programming Models</a:t>
            </a: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2045937"/>
            <a:ext cx="2503488" cy="2229550"/>
          </a:xfrm>
        </p:spPr>
      </p:pic>
      <p:pic>
        <p:nvPicPr>
          <p:cNvPr id="24" name="Content Placeholder 23"/>
          <p:cNvPicPr>
            <a:picLocks noGrp="1" noChangeAspect="1"/>
          </p:cNvPicPr>
          <p:nvPr>
            <p:ph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5" y="2045937"/>
            <a:ext cx="2503488" cy="222955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endParaRPr lang="en-US" dirty="0"/>
          </a:p>
          <a:p>
            <a:r>
              <a:rPr lang="en-US" dirty="0"/>
              <a:t>Service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endParaRPr lang="en-US" dirty="0"/>
          </a:p>
          <a:p>
            <a:r>
              <a:rPr lang="en-US" dirty="0"/>
              <a:t>Actor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45937"/>
            <a:ext cx="2503488" cy="2229550"/>
          </a:xfrm>
        </p:spPr>
      </p:pic>
    </p:spTree>
    <p:extLst>
      <p:ext uri="{BB962C8B-B14F-4D97-AF65-F5344CB8AC3E}">
        <p14:creationId xmlns:p14="http://schemas.microsoft.com/office/powerpoint/2010/main" val="9079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 build="p"/>
      <p:bldP spid="7" grpId="0" build="p"/>
      <p:bldP spid="8" grpId="0" build="p"/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FF8F59-BE48-4E59-9AFE-C54B6B33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600"/>
            <a:ext cx="6756176" cy="63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10314A-8F5A-4964-9473-726206FF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11626735" cy="52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8AE465-963E-4F6A-8084-5516B21121DD}"/>
              </a:ext>
            </a:extLst>
          </p:cNvPr>
          <p:cNvSpPr txBox="1"/>
          <p:nvPr/>
        </p:nvSpPr>
        <p:spPr>
          <a:xfrm>
            <a:off x="3386009" y="209490"/>
            <a:ext cx="239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Platform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3E91A-5482-4431-B7C3-8BEA1D70D9C9}"/>
              </a:ext>
            </a:extLst>
          </p:cNvPr>
          <p:cNvSpPr txBox="1"/>
          <p:nvPr/>
        </p:nvSpPr>
        <p:spPr>
          <a:xfrm>
            <a:off x="403464" y="168971"/>
            <a:ext cx="178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Infrastructure </a:t>
            </a:r>
          </a:p>
          <a:p>
            <a:r>
              <a:rPr lang="en-US" dirty="0">
                <a:latin typeface="+mj-lt"/>
              </a:rPr>
              <a:t>Services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3E342C-93F0-446B-AA5A-8CBC2E8E3AC3}"/>
              </a:ext>
            </a:extLst>
          </p:cNvPr>
          <p:cNvGrpSpPr/>
          <p:nvPr/>
        </p:nvGrpSpPr>
        <p:grpSpPr>
          <a:xfrm>
            <a:off x="395240" y="3780249"/>
            <a:ext cx="2040183" cy="2711734"/>
            <a:chOff x="395240" y="3780249"/>
            <a:chExt cx="2040183" cy="27117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486BD-58D5-41ED-9C91-939C520EBAD9}"/>
                </a:ext>
              </a:extLst>
            </p:cNvPr>
            <p:cNvSpPr txBox="1"/>
            <p:nvPr/>
          </p:nvSpPr>
          <p:spPr>
            <a:xfrm>
              <a:off x="395240" y="3780249"/>
              <a:ext cx="123655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Networking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E295B4-88B0-4E62-9491-55AA0A05256F}"/>
                </a:ext>
              </a:extLst>
            </p:cNvPr>
            <p:cNvGrpSpPr/>
            <p:nvPr/>
          </p:nvGrpSpPr>
          <p:grpSpPr>
            <a:xfrm>
              <a:off x="491915" y="4079757"/>
              <a:ext cx="1607066" cy="343814"/>
              <a:chOff x="491915" y="3878781"/>
              <a:chExt cx="1607066" cy="34381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329C0B6-EFB4-4009-A3E5-FE1AEDAFB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15" y="3878781"/>
                <a:ext cx="343814" cy="343814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AB757B-728F-4FD0-AAF6-F480FEABEF90}"/>
                  </a:ext>
                </a:extLst>
              </p:cNvPr>
              <p:cNvSpPr txBox="1"/>
              <p:nvPr/>
            </p:nvSpPr>
            <p:spPr>
              <a:xfrm>
                <a:off x="843509" y="3921599"/>
                <a:ext cx="1255472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Virtual Network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0E12A1-8951-4CA9-8647-64B8183B690E}"/>
                </a:ext>
              </a:extLst>
            </p:cNvPr>
            <p:cNvGrpSpPr/>
            <p:nvPr/>
          </p:nvGrpSpPr>
          <p:grpSpPr>
            <a:xfrm>
              <a:off x="491915" y="4474543"/>
              <a:ext cx="1507680" cy="294912"/>
              <a:chOff x="491915" y="4278727"/>
              <a:chExt cx="1507680" cy="29491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9AEE267-F6FC-4732-8FAC-372EC2260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915" y="4278727"/>
                <a:ext cx="294912" cy="29491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EAE382-2970-49CC-AFBC-1EA912D0856C}"/>
                  </a:ext>
                </a:extLst>
              </p:cNvPr>
              <p:cNvSpPr txBox="1"/>
              <p:nvPr/>
            </p:nvSpPr>
            <p:spPr>
              <a:xfrm>
                <a:off x="843509" y="4311080"/>
                <a:ext cx="1156086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Load Balancer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102CF0-0042-4EBD-9DB6-9FCD7B9F4FC1}"/>
                </a:ext>
              </a:extLst>
            </p:cNvPr>
            <p:cNvGrpSpPr/>
            <p:nvPr/>
          </p:nvGrpSpPr>
          <p:grpSpPr>
            <a:xfrm>
              <a:off x="491538" y="4820427"/>
              <a:ext cx="849223" cy="294912"/>
              <a:chOff x="491538" y="4718979"/>
              <a:chExt cx="849223" cy="29491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D05AD7B-0DF2-41E0-8949-7BA1D5123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538" y="4718979"/>
                <a:ext cx="294912" cy="29491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E5C7D8-D505-4215-974D-5716479DC369}"/>
                  </a:ext>
                </a:extLst>
              </p:cNvPr>
              <p:cNvSpPr txBox="1"/>
              <p:nvPr/>
            </p:nvSpPr>
            <p:spPr>
              <a:xfrm>
                <a:off x="843509" y="4731979"/>
                <a:ext cx="497252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DNS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F534A9-9FF5-4080-AFC2-3328940A4010}"/>
                </a:ext>
              </a:extLst>
            </p:cNvPr>
            <p:cNvGrpSpPr/>
            <p:nvPr/>
          </p:nvGrpSpPr>
          <p:grpSpPr>
            <a:xfrm>
              <a:off x="466400" y="5166311"/>
              <a:ext cx="1538004" cy="331308"/>
              <a:chOff x="466400" y="5081173"/>
              <a:chExt cx="1538004" cy="33130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02007C2-96EF-4B37-B929-9DB0843C5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00" y="5081173"/>
                <a:ext cx="331308" cy="33130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48483C-AC4A-4720-8193-2E922CB89A85}"/>
                  </a:ext>
                </a:extLst>
              </p:cNvPr>
              <p:cNvSpPr txBox="1"/>
              <p:nvPr/>
            </p:nvSpPr>
            <p:spPr>
              <a:xfrm>
                <a:off x="843509" y="5108417"/>
                <a:ext cx="116089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Express Route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D89044-B7F6-4D00-9AEB-1DEA1E140F5F}"/>
                </a:ext>
              </a:extLst>
            </p:cNvPr>
            <p:cNvGrpSpPr/>
            <p:nvPr/>
          </p:nvGrpSpPr>
          <p:grpSpPr>
            <a:xfrm>
              <a:off x="527728" y="5537440"/>
              <a:ext cx="1555034" cy="280482"/>
              <a:chOff x="527728" y="5502414"/>
              <a:chExt cx="1555034" cy="28048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AFA04FD-6D06-43D1-9F2B-29AB9E2E0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5502414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2E5AA7-BD73-4D65-8E15-5E5630698527}"/>
                  </a:ext>
                </a:extLst>
              </p:cNvPr>
              <p:cNvSpPr txBox="1"/>
              <p:nvPr/>
            </p:nvSpPr>
            <p:spPr>
              <a:xfrm>
                <a:off x="833702" y="5514223"/>
                <a:ext cx="124906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Traffic Manager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1FA76A-94E5-4E19-82B3-F537086A9476}"/>
                </a:ext>
              </a:extLst>
            </p:cNvPr>
            <p:cNvGrpSpPr/>
            <p:nvPr/>
          </p:nvGrpSpPr>
          <p:grpSpPr>
            <a:xfrm>
              <a:off x="527728" y="5880045"/>
              <a:ext cx="1421985" cy="280482"/>
              <a:chOff x="527728" y="5901172"/>
              <a:chExt cx="1421985" cy="28048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1BA0A08-B9B4-40F9-9A03-5BF472AE6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5901172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16F3E9-6755-4F28-A485-1C70B969DE7D}"/>
                  </a:ext>
                </a:extLst>
              </p:cNvPr>
              <p:cNvSpPr txBox="1"/>
              <p:nvPr/>
            </p:nvSpPr>
            <p:spPr>
              <a:xfrm>
                <a:off x="833702" y="5919617"/>
                <a:ext cx="111601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VPN Gateway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DA21A8-CCDF-4ABB-8495-F67DD50CB80C}"/>
                </a:ext>
              </a:extLst>
            </p:cNvPr>
            <p:cNvGrpSpPr/>
            <p:nvPr/>
          </p:nvGrpSpPr>
          <p:grpSpPr>
            <a:xfrm>
              <a:off x="527728" y="6211501"/>
              <a:ext cx="1907695" cy="280482"/>
              <a:chOff x="527728" y="6311988"/>
              <a:chExt cx="1907695" cy="28048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328C71D-D32A-4926-89A6-4A0383D67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728" y="6311988"/>
                <a:ext cx="280482" cy="280482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2CDCF5-1AE5-4610-ADD9-817D3A038F55}"/>
                  </a:ext>
                </a:extLst>
              </p:cNvPr>
              <p:cNvSpPr txBox="1"/>
              <p:nvPr/>
            </p:nvSpPr>
            <p:spPr>
              <a:xfrm>
                <a:off x="833702" y="6315902"/>
                <a:ext cx="160172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Application Gateway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41B32D-F4F0-49C9-A36E-91BBFD5EE753}"/>
              </a:ext>
            </a:extLst>
          </p:cNvPr>
          <p:cNvGrpSpPr/>
          <p:nvPr/>
        </p:nvGrpSpPr>
        <p:grpSpPr>
          <a:xfrm>
            <a:off x="395011" y="860818"/>
            <a:ext cx="1390404" cy="1396694"/>
            <a:chOff x="395011" y="860818"/>
            <a:chExt cx="1390404" cy="13966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F2A15-0837-4ADC-A6EE-4288AA2E078F}"/>
                </a:ext>
              </a:extLst>
            </p:cNvPr>
            <p:cNvSpPr txBox="1"/>
            <p:nvPr/>
          </p:nvSpPr>
          <p:spPr>
            <a:xfrm>
              <a:off x="395011" y="860818"/>
              <a:ext cx="10153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Compute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28F6EE-6565-4DCB-A4A9-E47BEF54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8" y="1169710"/>
              <a:ext cx="331308" cy="3313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3ABDC5C-9689-45DE-81E5-0CCFFF12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8" y="1540606"/>
              <a:ext cx="331308" cy="3313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9A35EC-B67E-41F5-AAA3-48133C5B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67" y="1855302"/>
              <a:ext cx="402210" cy="4022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2836CE-C1C2-4D61-82B1-CD84EA083962}"/>
                </a:ext>
              </a:extLst>
            </p:cNvPr>
            <p:cNvSpPr txBox="1"/>
            <p:nvPr/>
          </p:nvSpPr>
          <p:spPr>
            <a:xfrm>
              <a:off x="869780" y="1218104"/>
              <a:ext cx="849913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Windows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977D81-C648-4DB6-84EB-F3C22F804F15}"/>
                </a:ext>
              </a:extLst>
            </p:cNvPr>
            <p:cNvSpPr txBox="1"/>
            <p:nvPr/>
          </p:nvSpPr>
          <p:spPr>
            <a:xfrm>
              <a:off x="869780" y="1564296"/>
              <a:ext cx="56938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Linux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62255D-CA41-49AF-A162-BA8D78F5F1D4}"/>
                </a:ext>
              </a:extLst>
            </p:cNvPr>
            <p:cNvSpPr txBox="1"/>
            <p:nvPr/>
          </p:nvSpPr>
          <p:spPr>
            <a:xfrm>
              <a:off x="869780" y="1929449"/>
              <a:ext cx="91563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/>
                <a:t>Containers</a:t>
              </a:r>
              <a:endParaRPr lang="en-US" sz="1050" dirty="0" err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31B78F-53D4-4468-A974-CBAC0345B08F}"/>
              </a:ext>
            </a:extLst>
          </p:cNvPr>
          <p:cNvGrpSpPr/>
          <p:nvPr/>
        </p:nvGrpSpPr>
        <p:grpSpPr>
          <a:xfrm>
            <a:off x="412001" y="2303435"/>
            <a:ext cx="1814139" cy="1344285"/>
            <a:chOff x="412001" y="2247680"/>
            <a:chExt cx="1814139" cy="134428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D39E4CD-CE26-4576-8E47-EE37E9CB4E55}"/>
                </a:ext>
              </a:extLst>
            </p:cNvPr>
            <p:cNvGrpSpPr/>
            <p:nvPr/>
          </p:nvGrpSpPr>
          <p:grpSpPr>
            <a:xfrm>
              <a:off x="502394" y="2584776"/>
              <a:ext cx="1510546" cy="331308"/>
              <a:chOff x="502394" y="2361756"/>
              <a:chExt cx="1510546" cy="331308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874BF6-E3C7-4FF3-B047-BEAA9406D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394" y="2361756"/>
                <a:ext cx="331308" cy="331308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2BBAE57-121D-4946-A22D-CDD45921C1FB}"/>
                  </a:ext>
                </a:extLst>
              </p:cNvPr>
              <p:cNvSpPr txBox="1"/>
              <p:nvPr/>
            </p:nvSpPr>
            <p:spPr>
              <a:xfrm>
                <a:off x="860060" y="2395494"/>
                <a:ext cx="115288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BLOB Storage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D0E237-48CD-4D31-BD44-364B608E9683}"/>
                </a:ext>
              </a:extLst>
            </p:cNvPr>
            <p:cNvGrpSpPr/>
            <p:nvPr/>
          </p:nvGrpSpPr>
          <p:grpSpPr>
            <a:xfrm>
              <a:off x="505131" y="2922070"/>
              <a:ext cx="1296212" cy="331308"/>
              <a:chOff x="505131" y="2816782"/>
              <a:chExt cx="1296212" cy="33130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6CD39F8-0F96-43E4-95F4-55909E7B8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131" y="2816782"/>
                <a:ext cx="331308" cy="331308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A17591-AA90-464C-B00F-133B28F0BEA4}"/>
                  </a:ext>
                </a:extLst>
              </p:cNvPr>
              <p:cNvSpPr txBox="1"/>
              <p:nvPr/>
            </p:nvSpPr>
            <p:spPr>
              <a:xfrm>
                <a:off x="860060" y="2839421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Azure Files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D9C6541-D6AE-43D9-B810-CA3CC41B62C2}"/>
                </a:ext>
              </a:extLst>
            </p:cNvPr>
            <p:cNvGrpSpPr/>
            <p:nvPr/>
          </p:nvGrpSpPr>
          <p:grpSpPr>
            <a:xfrm>
              <a:off x="509119" y="3260657"/>
              <a:ext cx="1717021" cy="331308"/>
              <a:chOff x="509119" y="3227204"/>
              <a:chExt cx="1717021" cy="33130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3F65D32-BE09-4E1C-8594-A79B3D128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119" y="3227204"/>
                <a:ext cx="331308" cy="331308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1837B3A-7502-4E16-B54D-3A8F79CE2844}"/>
                  </a:ext>
                </a:extLst>
              </p:cNvPr>
              <p:cNvSpPr txBox="1"/>
              <p:nvPr/>
            </p:nvSpPr>
            <p:spPr>
              <a:xfrm>
                <a:off x="860060" y="3259753"/>
                <a:ext cx="136608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Premium Storage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260499-548C-4B5A-8FA3-9831EFCFFFA7}"/>
                </a:ext>
              </a:extLst>
            </p:cNvPr>
            <p:cNvSpPr txBox="1"/>
            <p:nvPr/>
          </p:nvSpPr>
          <p:spPr>
            <a:xfrm>
              <a:off x="412001" y="2247680"/>
              <a:ext cx="89313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Storage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D90C3A-C7BD-4F25-8C21-30865C29263D}"/>
              </a:ext>
            </a:extLst>
          </p:cNvPr>
          <p:cNvGrpSpPr/>
          <p:nvPr/>
        </p:nvGrpSpPr>
        <p:grpSpPr>
          <a:xfrm>
            <a:off x="3390903" y="630850"/>
            <a:ext cx="1541418" cy="1566331"/>
            <a:chOff x="3390903" y="630850"/>
            <a:chExt cx="1541418" cy="15663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0C61F7-5B9F-4357-8DD9-FCFEDDB4CD6A}"/>
                </a:ext>
              </a:extLst>
            </p:cNvPr>
            <p:cNvSpPr txBox="1"/>
            <p:nvPr/>
          </p:nvSpPr>
          <p:spPr>
            <a:xfrm>
              <a:off x="3787433" y="953106"/>
              <a:ext cx="75373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Cloud</a:t>
              </a:r>
            </a:p>
            <a:p>
              <a:r>
                <a:rPr lang="en-US" sz="1050" dirty="0"/>
                <a:t>Services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54E3D5-CB34-4EC2-9FE9-BD0781E57D8E}"/>
                </a:ext>
              </a:extLst>
            </p:cNvPr>
            <p:cNvSpPr txBox="1"/>
            <p:nvPr/>
          </p:nvSpPr>
          <p:spPr>
            <a:xfrm>
              <a:off x="3787433" y="1910507"/>
              <a:ext cx="57579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Batch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0DEA15-9243-4D84-BC10-F6F34B9F0EA9}"/>
                </a:ext>
              </a:extLst>
            </p:cNvPr>
            <p:cNvSpPr txBox="1"/>
            <p:nvPr/>
          </p:nvSpPr>
          <p:spPr>
            <a:xfrm>
              <a:off x="3777838" y="1492449"/>
              <a:ext cx="1154483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Service Fabric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AE5402-8563-42B0-8032-BECEC18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994406"/>
              <a:ext cx="332121" cy="33212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4787B7E-AD03-4C43-934E-0E6338FC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1429733"/>
              <a:ext cx="332121" cy="33212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44220F1-2E8B-41EC-9B81-6D741B99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24" y="1865060"/>
              <a:ext cx="332121" cy="33212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D1F502-B6FF-42BF-A6C8-45E27D827CD1}"/>
                </a:ext>
              </a:extLst>
            </p:cNvPr>
            <p:cNvSpPr txBox="1"/>
            <p:nvPr/>
          </p:nvSpPr>
          <p:spPr>
            <a:xfrm>
              <a:off x="3390903" y="630850"/>
              <a:ext cx="10153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Compute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38E7AE-9A53-4BB0-9AC4-EED05A6E534B}"/>
              </a:ext>
            </a:extLst>
          </p:cNvPr>
          <p:cNvGrpSpPr/>
          <p:nvPr/>
        </p:nvGrpSpPr>
        <p:grpSpPr>
          <a:xfrm>
            <a:off x="5251679" y="708727"/>
            <a:ext cx="1463491" cy="2940731"/>
            <a:chOff x="5251679" y="708727"/>
            <a:chExt cx="1463491" cy="29407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A117F8-8E3A-4024-8202-3A7ADF11F730}"/>
                </a:ext>
              </a:extLst>
            </p:cNvPr>
            <p:cNvSpPr txBox="1"/>
            <p:nvPr/>
          </p:nvSpPr>
          <p:spPr>
            <a:xfrm>
              <a:off x="5653661" y="1146241"/>
              <a:ext cx="89960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Web Apps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AC6027-789F-4C40-BEC2-DC160F5BCF1F}"/>
                </a:ext>
              </a:extLst>
            </p:cNvPr>
            <p:cNvSpPr txBox="1"/>
            <p:nvPr/>
          </p:nvSpPr>
          <p:spPr>
            <a:xfrm>
              <a:off x="5654007" y="2456294"/>
              <a:ext cx="1031051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Mobile Apps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D55405-9B48-4C0E-931F-538A7AA2C271}"/>
                </a:ext>
              </a:extLst>
            </p:cNvPr>
            <p:cNvSpPr txBox="1"/>
            <p:nvPr/>
          </p:nvSpPr>
          <p:spPr>
            <a:xfrm>
              <a:off x="5661944" y="2892880"/>
              <a:ext cx="95410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Logic Apps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01A5D0-8754-4875-B525-1CAD099BA8B0}"/>
                </a:ext>
              </a:extLst>
            </p:cNvPr>
            <p:cNvSpPr txBox="1"/>
            <p:nvPr/>
          </p:nvSpPr>
          <p:spPr>
            <a:xfrm>
              <a:off x="5653661" y="1584500"/>
              <a:ext cx="81624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API Apps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C9DB4D-8195-46E0-A183-97FE5F135A43}"/>
                </a:ext>
              </a:extLst>
            </p:cNvPr>
            <p:cNvSpPr txBox="1"/>
            <p:nvPr/>
          </p:nvSpPr>
          <p:spPr>
            <a:xfrm>
              <a:off x="5661944" y="3233960"/>
              <a:ext cx="98135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Notification</a:t>
              </a:r>
            </a:p>
            <a:p>
              <a:r>
                <a:rPr lang="en-US" sz="1050" dirty="0"/>
                <a:t>Hubs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27E679-BDC5-4438-80ED-7B3CAD852F37}"/>
                </a:ext>
              </a:extLst>
            </p:cNvPr>
            <p:cNvSpPr txBox="1"/>
            <p:nvPr/>
          </p:nvSpPr>
          <p:spPr>
            <a:xfrm>
              <a:off x="5653661" y="1927969"/>
              <a:ext cx="106150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API</a:t>
              </a:r>
            </a:p>
            <a:p>
              <a:r>
                <a:rPr lang="en-US" sz="1050" dirty="0"/>
                <a:t>Management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1187BB6-14DD-4FEE-B42B-8DC412951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104029"/>
              <a:ext cx="344840" cy="3448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83639D3-1D6E-4745-9C5F-35E0D78E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539038"/>
              <a:ext cx="344840" cy="34484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233C98E-30A4-46E5-B8B3-9CCF44BB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679" y="1974047"/>
              <a:ext cx="344840" cy="3448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F3D0353-3C09-4BC6-9CF7-8DB96CCA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2410020"/>
              <a:ext cx="344840" cy="3448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74C684D-B637-47A0-92E5-8D250648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2836452"/>
              <a:ext cx="344840" cy="34484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F5F43BD-06F5-4743-B4BE-BC48CFAD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180" y="3280949"/>
              <a:ext cx="344840" cy="34484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71BCBEE-9318-4804-9B7D-D58E227E747C}"/>
                </a:ext>
              </a:extLst>
            </p:cNvPr>
            <p:cNvSpPr txBox="1"/>
            <p:nvPr/>
          </p:nvSpPr>
          <p:spPr>
            <a:xfrm>
              <a:off x="5252056" y="708727"/>
              <a:ext cx="128644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App Service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A9B6C3-4AD5-4CCE-B365-F282F8C2FA9A}"/>
              </a:ext>
            </a:extLst>
          </p:cNvPr>
          <p:cNvGrpSpPr/>
          <p:nvPr/>
        </p:nvGrpSpPr>
        <p:grpSpPr>
          <a:xfrm>
            <a:off x="5167642" y="4099050"/>
            <a:ext cx="1924180" cy="2042285"/>
            <a:chOff x="5167642" y="4099050"/>
            <a:chExt cx="1924180" cy="2042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598FE37-1A57-456E-A214-FB8224A975F3}"/>
                </a:ext>
              </a:extLst>
            </p:cNvPr>
            <p:cNvSpPr txBox="1"/>
            <p:nvPr/>
          </p:nvSpPr>
          <p:spPr>
            <a:xfrm>
              <a:off x="5658289" y="5372971"/>
              <a:ext cx="1085554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Team Project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5C9E04-3EDB-4ECF-A6E6-D7289FEA491E}"/>
                </a:ext>
              </a:extLst>
            </p:cNvPr>
            <p:cNvSpPr txBox="1"/>
            <p:nvPr/>
          </p:nvSpPr>
          <p:spPr>
            <a:xfrm>
              <a:off x="5671113" y="4498586"/>
              <a:ext cx="1072730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Visual Studio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7CB5928-1360-4CBC-8F38-05ACC8353225}"/>
                </a:ext>
              </a:extLst>
            </p:cNvPr>
            <p:cNvSpPr txBox="1"/>
            <p:nvPr/>
          </p:nvSpPr>
          <p:spPr>
            <a:xfrm>
              <a:off x="5659429" y="5725837"/>
              <a:ext cx="9669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Application</a:t>
              </a:r>
            </a:p>
            <a:p>
              <a:r>
                <a:rPr lang="en-US" sz="1050" dirty="0"/>
                <a:t>Insights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D14282-A992-4A90-8E88-82C4150E2929}"/>
                </a:ext>
              </a:extLst>
            </p:cNvPr>
            <p:cNvSpPr txBox="1"/>
            <p:nvPr/>
          </p:nvSpPr>
          <p:spPr>
            <a:xfrm>
              <a:off x="5671113" y="4926049"/>
              <a:ext cx="91723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Azure SDK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20B9F7-4E29-482D-B30F-D912C8A8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714" y="4454389"/>
              <a:ext cx="348482" cy="34848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1145132-AF3B-443E-9455-F5CFFC69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714" y="4867615"/>
              <a:ext cx="348482" cy="34848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A3B900B-2175-4CA0-B23C-9FD1F7793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302" y="5750675"/>
              <a:ext cx="348482" cy="34848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4E342F4-045A-4B41-B9EF-DE099FCF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794" y="5301425"/>
              <a:ext cx="495499" cy="384507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4190272-FBFD-42F4-B953-4FABCAD692A9}"/>
                </a:ext>
              </a:extLst>
            </p:cNvPr>
            <p:cNvSpPr txBox="1"/>
            <p:nvPr/>
          </p:nvSpPr>
          <p:spPr>
            <a:xfrm>
              <a:off x="5167642" y="4099050"/>
              <a:ext cx="19241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Developer Services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48A14FE-A121-4163-BF59-6AA0B070057E}"/>
              </a:ext>
            </a:extLst>
          </p:cNvPr>
          <p:cNvGrpSpPr/>
          <p:nvPr/>
        </p:nvGrpSpPr>
        <p:grpSpPr>
          <a:xfrm>
            <a:off x="3280487" y="2370415"/>
            <a:ext cx="1463302" cy="1957091"/>
            <a:chOff x="3299447" y="2784247"/>
            <a:chExt cx="1463302" cy="195709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5E8F32B-E174-4681-9B54-8A351E14E561}"/>
                </a:ext>
              </a:extLst>
            </p:cNvPr>
            <p:cNvSpPr txBox="1"/>
            <p:nvPr/>
          </p:nvSpPr>
          <p:spPr>
            <a:xfrm>
              <a:off x="3737614" y="3154678"/>
              <a:ext cx="72006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Storage</a:t>
              </a:r>
            </a:p>
            <a:p>
              <a:r>
                <a:rPr lang="en-US" sz="1050" dirty="0"/>
                <a:t>Queues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F39B78-405C-476A-BFA5-2AEF3C2E9551}"/>
                </a:ext>
              </a:extLst>
            </p:cNvPr>
            <p:cNvSpPr txBox="1"/>
            <p:nvPr/>
          </p:nvSpPr>
          <p:spPr>
            <a:xfrm>
              <a:off x="3733300" y="3968680"/>
              <a:ext cx="102944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Hybrid</a:t>
              </a:r>
            </a:p>
            <a:p>
              <a:r>
                <a:rPr lang="en-US" sz="1050" dirty="0"/>
                <a:t>Connections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C91965-31E1-4082-8324-6F54E6221704}"/>
                </a:ext>
              </a:extLst>
            </p:cNvPr>
            <p:cNvSpPr txBox="1"/>
            <p:nvPr/>
          </p:nvSpPr>
          <p:spPr>
            <a:xfrm>
              <a:off x="3737614" y="4439206"/>
              <a:ext cx="97494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Service Bus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DD1767-6E25-42BB-B3D7-CA2D7CF2D6AC}"/>
                </a:ext>
              </a:extLst>
            </p:cNvPr>
            <p:cNvSpPr txBox="1"/>
            <p:nvPr/>
          </p:nvSpPr>
          <p:spPr>
            <a:xfrm>
              <a:off x="3737614" y="3546232"/>
              <a:ext cx="75373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 err="1"/>
                <a:t>Biztalk</a:t>
              </a:r>
              <a:endParaRPr lang="en-US" sz="1050" dirty="0"/>
            </a:p>
            <a:p>
              <a:r>
                <a:rPr lang="en-US" sz="1050" dirty="0"/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E7D4AC0-87D5-465B-9CCB-C8475CA57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249" y="3204555"/>
              <a:ext cx="315744" cy="315744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C797D69-4DA8-4C50-A0F2-0BDD75274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377" y="3611568"/>
              <a:ext cx="315744" cy="315744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82644CD-F0E7-4697-BF90-FC2822C3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57" y="4018581"/>
              <a:ext cx="315744" cy="315744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393BE98-4686-48CE-8997-E4513D6D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249" y="4425594"/>
              <a:ext cx="315744" cy="31574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D481919-50D8-462A-9089-C2C9DC696D28}"/>
                </a:ext>
              </a:extLst>
            </p:cNvPr>
            <p:cNvSpPr txBox="1"/>
            <p:nvPr/>
          </p:nvSpPr>
          <p:spPr>
            <a:xfrm>
              <a:off x="3299447" y="2784247"/>
              <a:ext cx="11816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Integration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BF0EDF-799D-463F-AC86-A29E6753B860}"/>
              </a:ext>
            </a:extLst>
          </p:cNvPr>
          <p:cNvGrpSpPr/>
          <p:nvPr/>
        </p:nvGrpSpPr>
        <p:grpSpPr>
          <a:xfrm>
            <a:off x="7071134" y="708727"/>
            <a:ext cx="1946430" cy="2914383"/>
            <a:chOff x="7071134" y="708727"/>
            <a:chExt cx="1946430" cy="2914383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C6A6E89-16DB-47D5-9B3E-182DCCCB9E5D}"/>
                </a:ext>
              </a:extLst>
            </p:cNvPr>
            <p:cNvGrpSpPr/>
            <p:nvPr/>
          </p:nvGrpSpPr>
          <p:grpSpPr>
            <a:xfrm>
              <a:off x="7268198" y="1125714"/>
              <a:ext cx="1223581" cy="340548"/>
              <a:chOff x="6901300" y="1092261"/>
              <a:chExt cx="1223581" cy="34054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AD84707-9460-435A-B2AC-4EB8ACE38B96}"/>
                  </a:ext>
                </a:extLst>
              </p:cNvPr>
              <p:cNvSpPr txBox="1"/>
              <p:nvPr/>
            </p:nvSpPr>
            <p:spPr>
              <a:xfrm>
                <a:off x="7271762" y="1128227"/>
                <a:ext cx="853119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HDInsight</a:t>
                </a: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96F78FA-5697-4C3F-A7C8-1D05ECEAF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092261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ABDCCBC-9BC6-445E-BF85-0A2AA204C24A}"/>
                </a:ext>
              </a:extLst>
            </p:cNvPr>
            <p:cNvGrpSpPr/>
            <p:nvPr/>
          </p:nvGrpSpPr>
          <p:grpSpPr>
            <a:xfrm>
              <a:off x="7268198" y="1524314"/>
              <a:ext cx="1749366" cy="340548"/>
              <a:chOff x="6901300" y="1524757"/>
              <a:chExt cx="1749366" cy="340548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DD86A5B-AAD2-45B6-9A0C-9F68138DF335}"/>
                  </a:ext>
                </a:extLst>
              </p:cNvPr>
              <p:cNvSpPr txBox="1"/>
              <p:nvPr/>
            </p:nvSpPr>
            <p:spPr>
              <a:xfrm>
                <a:off x="7271762" y="1563368"/>
                <a:ext cx="1378904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Machine Learning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E3D5D02-ECFF-45F5-B7B1-7C5146092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524757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25180A4-2910-45C2-8C33-8B9E429B645C}"/>
                </a:ext>
              </a:extLst>
            </p:cNvPr>
            <p:cNvGrpSpPr/>
            <p:nvPr/>
          </p:nvGrpSpPr>
          <p:grpSpPr>
            <a:xfrm>
              <a:off x="7268198" y="1955498"/>
              <a:ext cx="1435177" cy="340548"/>
              <a:chOff x="6901300" y="1979555"/>
              <a:chExt cx="1435177" cy="340548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B1ABD53-4630-441A-8C49-E796ABEBF300}"/>
                  </a:ext>
                </a:extLst>
              </p:cNvPr>
              <p:cNvSpPr txBox="1"/>
              <p:nvPr/>
            </p:nvSpPr>
            <p:spPr>
              <a:xfrm>
                <a:off x="7271762" y="2018352"/>
                <a:ext cx="106471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Data Factory</a:t>
                </a:r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A1F734F-A278-4D84-A491-FEE5EBD9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00" y="1979555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DDC2D4-A71E-4A52-9960-F37B080EF235}"/>
                </a:ext>
              </a:extLst>
            </p:cNvPr>
            <p:cNvGrpSpPr/>
            <p:nvPr/>
          </p:nvGrpSpPr>
          <p:grpSpPr>
            <a:xfrm>
              <a:off x="7268136" y="2383118"/>
              <a:ext cx="1327775" cy="340548"/>
              <a:chOff x="6901238" y="2411586"/>
              <a:chExt cx="1327775" cy="340548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E5672C7-56F8-428D-877B-9A494E3EB44A}"/>
                  </a:ext>
                </a:extLst>
              </p:cNvPr>
              <p:cNvSpPr txBox="1"/>
              <p:nvPr/>
            </p:nvSpPr>
            <p:spPr>
              <a:xfrm>
                <a:off x="7271700" y="2454133"/>
                <a:ext cx="95731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Event Hubs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D06D5EB-0926-4282-945E-E0FADF9AE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2411586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43921BD-954E-4EE7-9187-C6F3DDD5F32E}"/>
                </a:ext>
              </a:extLst>
            </p:cNvPr>
            <p:cNvGrpSpPr/>
            <p:nvPr/>
          </p:nvGrpSpPr>
          <p:grpSpPr>
            <a:xfrm>
              <a:off x="7268136" y="2826579"/>
              <a:ext cx="1704482" cy="340548"/>
              <a:chOff x="6901238" y="2845870"/>
              <a:chExt cx="1704482" cy="340548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AE9AEA-020D-4DA4-A5C6-A3CD32B73224}"/>
                  </a:ext>
                </a:extLst>
              </p:cNvPr>
              <p:cNvSpPr txBox="1"/>
              <p:nvPr/>
            </p:nvSpPr>
            <p:spPr>
              <a:xfrm>
                <a:off x="7271700" y="2876326"/>
                <a:ext cx="1334020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Stream Analytics</a:t>
                </a:r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4E050EC-75B5-4326-B95D-DBE3EE3BF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2845870"/>
                <a:ext cx="340548" cy="340548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C3D2F9E-FF73-4422-815F-E60E7BAE74CB}"/>
                </a:ext>
              </a:extLst>
            </p:cNvPr>
            <p:cNvGrpSpPr/>
            <p:nvPr/>
          </p:nvGrpSpPr>
          <p:grpSpPr>
            <a:xfrm>
              <a:off x="7268136" y="3207612"/>
              <a:ext cx="1402507" cy="415498"/>
              <a:chOff x="6901238" y="3238830"/>
              <a:chExt cx="1402507" cy="415498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6ECCBD0-1656-4E43-90A4-8B39741FE118}"/>
                  </a:ext>
                </a:extLst>
              </p:cNvPr>
              <p:cNvSpPr txBox="1"/>
              <p:nvPr/>
            </p:nvSpPr>
            <p:spPr>
              <a:xfrm>
                <a:off x="7258266" y="3238830"/>
                <a:ext cx="1045479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Mobile</a:t>
                </a:r>
              </a:p>
              <a:p>
                <a:r>
                  <a:rPr lang="en-US" sz="1050" dirty="0"/>
                  <a:t>Engagement</a:t>
                </a:r>
              </a:p>
            </p:txBody>
          </p: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50008360-A1A7-4AC4-A55A-5D11A4342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238" y="3279824"/>
                <a:ext cx="340548" cy="340548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417D52-1CF2-47A3-842B-1C33A305B8F3}"/>
                </a:ext>
              </a:extLst>
            </p:cNvPr>
            <p:cNvSpPr txBox="1"/>
            <p:nvPr/>
          </p:nvSpPr>
          <p:spPr>
            <a:xfrm>
              <a:off x="7071134" y="708727"/>
              <a:ext cx="153920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Analytics &amp; </a:t>
              </a:r>
              <a:r>
                <a:rPr lang="en-US" sz="1400" dirty="0" err="1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loT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Gotham Book" charset="0"/>
                <a:ea typeface="Gotham Book" charset="0"/>
                <a:cs typeface="Gotham Book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B4A981-AB89-4740-A08B-599E776D08C5}"/>
              </a:ext>
            </a:extLst>
          </p:cNvPr>
          <p:cNvGrpSpPr/>
          <p:nvPr/>
        </p:nvGrpSpPr>
        <p:grpSpPr>
          <a:xfrm>
            <a:off x="7177546" y="3687344"/>
            <a:ext cx="1586541" cy="2811915"/>
            <a:chOff x="7177546" y="3687344"/>
            <a:chExt cx="1586541" cy="281191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31CFB85-F068-4E91-A4C2-163CE1353AA3}"/>
                </a:ext>
              </a:extLst>
            </p:cNvPr>
            <p:cNvGrpSpPr/>
            <p:nvPr/>
          </p:nvGrpSpPr>
          <p:grpSpPr>
            <a:xfrm>
              <a:off x="7248825" y="4077915"/>
              <a:ext cx="1515262" cy="346405"/>
              <a:chOff x="8633752" y="3978029"/>
              <a:chExt cx="1515262" cy="346405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8405003-8281-4B73-847E-562F878A038F}"/>
                  </a:ext>
                </a:extLst>
              </p:cNvPr>
              <p:cNvSpPr txBox="1"/>
              <p:nvPr/>
            </p:nvSpPr>
            <p:spPr>
              <a:xfrm>
                <a:off x="9005752" y="4035213"/>
                <a:ext cx="1143262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SQL Database</a:t>
                </a: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6B11C401-E861-4DA8-8339-2367377AB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752" y="3978029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5BD42CF-50B2-42A1-ADCB-575C47F96AEB}"/>
                </a:ext>
              </a:extLst>
            </p:cNvPr>
            <p:cNvGrpSpPr/>
            <p:nvPr/>
          </p:nvGrpSpPr>
          <p:grpSpPr>
            <a:xfrm>
              <a:off x="7259900" y="4505093"/>
              <a:ext cx="1380756" cy="331268"/>
              <a:chOff x="8644827" y="4406205"/>
              <a:chExt cx="1380756" cy="331268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251FF47-DA9C-443C-9228-4C06D1AF89FF}"/>
                  </a:ext>
                </a:extLst>
              </p:cNvPr>
              <p:cNvSpPr txBox="1"/>
              <p:nvPr/>
            </p:nvSpPr>
            <p:spPr>
              <a:xfrm>
                <a:off x="9005752" y="4483557"/>
                <a:ext cx="1019831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 err="1"/>
                  <a:t>Redis</a:t>
                </a:r>
                <a:r>
                  <a:rPr lang="en-US" sz="1050" dirty="0"/>
                  <a:t> Cache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EB0A77CD-DDB9-404F-A073-DDD2C6170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4827" y="4406205"/>
                <a:ext cx="327984" cy="327984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0526036-8946-4D17-AC77-143056567518}"/>
                </a:ext>
              </a:extLst>
            </p:cNvPr>
            <p:cNvGrpSpPr/>
            <p:nvPr/>
          </p:nvGrpSpPr>
          <p:grpSpPr>
            <a:xfrm>
              <a:off x="7248825" y="4949000"/>
              <a:ext cx="1462363" cy="346405"/>
              <a:chOff x="8633752" y="4815960"/>
              <a:chExt cx="1462363" cy="346405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17DD509-CC2D-48E7-8109-509BB07DF4A4}"/>
                  </a:ext>
                </a:extLst>
              </p:cNvPr>
              <p:cNvSpPr txBox="1"/>
              <p:nvPr/>
            </p:nvSpPr>
            <p:spPr>
              <a:xfrm>
                <a:off x="9005752" y="4871503"/>
                <a:ext cx="1090363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 err="1"/>
                  <a:t>DocumentDB</a:t>
                </a:r>
                <a:endParaRPr lang="en-US" sz="1050" dirty="0"/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5BD11655-166F-442D-BD1F-5A0E4A534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3752" y="4815960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2E6F961-BACB-4A08-A0B3-A888AE4B84BA}"/>
                </a:ext>
              </a:extLst>
            </p:cNvPr>
            <p:cNvGrpSpPr/>
            <p:nvPr/>
          </p:nvGrpSpPr>
          <p:grpSpPr>
            <a:xfrm>
              <a:off x="7257881" y="5327253"/>
              <a:ext cx="1315550" cy="415498"/>
              <a:chOff x="8642808" y="5296123"/>
              <a:chExt cx="1315550" cy="415498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F5E8B15-BE04-42C8-AD78-AD878A3E9D99}"/>
                  </a:ext>
                </a:extLst>
              </p:cNvPr>
              <p:cNvSpPr txBox="1"/>
              <p:nvPr/>
            </p:nvSpPr>
            <p:spPr>
              <a:xfrm>
                <a:off x="9002647" y="5296123"/>
                <a:ext cx="95571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SQL Data</a:t>
                </a:r>
              </a:p>
              <a:p>
                <a:r>
                  <a:rPr lang="en-US" sz="1050" dirty="0"/>
                  <a:t>Warehouse</a:t>
                </a:r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385E2846-C66E-420D-A2F4-3CC1DD191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5337034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36E11BF-FF90-40D8-AA44-DBCB27541E68}"/>
                </a:ext>
              </a:extLst>
            </p:cNvPr>
            <p:cNvGrpSpPr/>
            <p:nvPr/>
          </p:nvGrpSpPr>
          <p:grpSpPr>
            <a:xfrm>
              <a:off x="7257881" y="5774599"/>
              <a:ext cx="1007773" cy="346405"/>
              <a:chOff x="8642808" y="5765210"/>
              <a:chExt cx="1007773" cy="346405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CBD2E24-8E9B-4E4C-9F38-6790D2243B19}"/>
                  </a:ext>
                </a:extLst>
              </p:cNvPr>
              <p:cNvSpPr txBox="1"/>
              <p:nvPr/>
            </p:nvSpPr>
            <p:spPr>
              <a:xfrm>
                <a:off x="9002647" y="5812602"/>
                <a:ext cx="647934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Search</a:t>
                </a: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36A4D2FA-B772-4419-9B68-126FEB370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5765210"/>
                <a:ext cx="346405" cy="346405"/>
              </a:xfrm>
              <a:prstGeom prst="rect">
                <a:avLst/>
              </a:prstGeom>
            </p:spPr>
          </p:pic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43FAE1B-8FE0-45A5-BB72-FC38947F18A5}"/>
                </a:ext>
              </a:extLst>
            </p:cNvPr>
            <p:cNvGrpSpPr/>
            <p:nvPr/>
          </p:nvGrpSpPr>
          <p:grpSpPr>
            <a:xfrm>
              <a:off x="7257881" y="6152854"/>
              <a:ext cx="986934" cy="346405"/>
              <a:chOff x="8642808" y="6193386"/>
              <a:chExt cx="986934" cy="34640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D6E0B43-5C11-4E3E-B3A2-E0C1FCB4C1B9}"/>
                  </a:ext>
                </a:extLst>
              </p:cNvPr>
              <p:cNvSpPr txBox="1"/>
              <p:nvPr/>
            </p:nvSpPr>
            <p:spPr>
              <a:xfrm>
                <a:off x="9002647" y="6239630"/>
                <a:ext cx="627095" cy="25391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050" dirty="0"/>
                  <a:t>Tables</a:t>
                </a: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6973459D-EFAC-4C12-80CA-B12B605C2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808" y="6193386"/>
                <a:ext cx="346405" cy="346405"/>
              </a:xfrm>
              <a:prstGeom prst="rect">
                <a:avLst/>
              </a:prstGeom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AD08183-AC8A-406F-AFAE-C8DE93616C0D}"/>
                </a:ext>
              </a:extLst>
            </p:cNvPr>
            <p:cNvSpPr txBox="1"/>
            <p:nvPr/>
          </p:nvSpPr>
          <p:spPr>
            <a:xfrm>
              <a:off x="7177546" y="3687344"/>
              <a:ext cx="60535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Data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ACCF3E9-2BDB-46B8-A171-07E7B221EF0C}"/>
              </a:ext>
            </a:extLst>
          </p:cNvPr>
          <p:cNvGrpSpPr/>
          <p:nvPr/>
        </p:nvGrpSpPr>
        <p:grpSpPr>
          <a:xfrm>
            <a:off x="3323917" y="4532107"/>
            <a:ext cx="1702878" cy="1144298"/>
            <a:chOff x="3342877" y="4945939"/>
            <a:chExt cx="1702878" cy="114429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9D6D8F5-0734-47E9-8218-B39F25940281}"/>
                </a:ext>
              </a:extLst>
            </p:cNvPr>
            <p:cNvSpPr txBox="1"/>
            <p:nvPr/>
          </p:nvSpPr>
          <p:spPr>
            <a:xfrm>
              <a:off x="3713339" y="5331540"/>
              <a:ext cx="119936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Media Services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387E03B-E54D-434C-AD60-8A4EE5DD1A7F}"/>
                </a:ext>
              </a:extLst>
            </p:cNvPr>
            <p:cNvSpPr txBox="1"/>
            <p:nvPr/>
          </p:nvSpPr>
          <p:spPr>
            <a:xfrm>
              <a:off x="3713339" y="5674739"/>
              <a:ext cx="1332416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Content Delivery</a:t>
              </a:r>
            </a:p>
            <a:p>
              <a:r>
                <a:rPr lang="en-US" sz="1050" dirty="0"/>
                <a:t>Network (CDN)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8736467E-2362-40DC-A4FD-D71A0632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877" y="5284043"/>
              <a:ext cx="340548" cy="340548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0A8A96A-4382-4F51-947F-BA6001C8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877" y="5714443"/>
              <a:ext cx="340548" cy="340548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67D691F-BFC0-4B61-A22C-6C41221E29E8}"/>
                </a:ext>
              </a:extLst>
            </p:cNvPr>
            <p:cNvSpPr txBox="1"/>
            <p:nvPr/>
          </p:nvSpPr>
          <p:spPr>
            <a:xfrm>
              <a:off x="3400786" y="4945939"/>
              <a:ext cx="137569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otham Book" charset="0"/>
                  <a:ea typeface="Gotham Book" charset="0"/>
                  <a:cs typeface="Gotham Book" charset="0"/>
                </a:rPr>
                <a:t>Media &amp; CDN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8BA4D09-5F3A-41BC-BD2B-188461AC123C}"/>
              </a:ext>
            </a:extLst>
          </p:cNvPr>
          <p:cNvSpPr txBox="1"/>
          <p:nvPr/>
        </p:nvSpPr>
        <p:spPr>
          <a:xfrm>
            <a:off x="9718063" y="167091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Security &amp;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Management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FFCC4B8-799C-4CE4-B684-16D23BAD34B8}"/>
              </a:ext>
            </a:extLst>
          </p:cNvPr>
          <p:cNvGrpSpPr/>
          <p:nvPr/>
        </p:nvGrpSpPr>
        <p:grpSpPr>
          <a:xfrm>
            <a:off x="9817898" y="1095179"/>
            <a:ext cx="1801451" cy="2842234"/>
            <a:chOff x="9817898" y="1095179"/>
            <a:chExt cx="1801451" cy="2842234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5356E51-6918-4988-936B-86E928D3AC3C}"/>
                </a:ext>
              </a:extLst>
            </p:cNvPr>
            <p:cNvSpPr txBox="1"/>
            <p:nvPr/>
          </p:nvSpPr>
          <p:spPr>
            <a:xfrm>
              <a:off x="10188406" y="1171618"/>
              <a:ext cx="590226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Portal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58D5543-5AFB-4F65-AE19-B810B19447FF}"/>
                </a:ext>
              </a:extLst>
            </p:cNvPr>
            <p:cNvSpPr txBox="1"/>
            <p:nvPr/>
          </p:nvSpPr>
          <p:spPr>
            <a:xfrm>
              <a:off x="10188406" y="1405925"/>
              <a:ext cx="82266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Active</a:t>
              </a:r>
            </a:p>
            <a:p>
              <a:r>
                <a:rPr lang="en-US" sz="1050" dirty="0"/>
                <a:t>Directory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CB643A5-15ED-4296-9B51-320790FB686F}"/>
                </a:ext>
              </a:extLst>
            </p:cNvPr>
            <p:cNvSpPr txBox="1"/>
            <p:nvPr/>
          </p:nvSpPr>
          <p:spPr>
            <a:xfrm>
              <a:off x="10188406" y="1879101"/>
              <a:ext cx="1189749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Multi-Factor</a:t>
              </a:r>
              <a:br>
                <a:rPr lang="en-US" sz="1050"/>
              </a:br>
              <a:r>
                <a:rPr lang="en-US" sz="1050"/>
                <a:t>Authentication</a:t>
              </a:r>
              <a:endParaRPr lang="en-US" sz="105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18293A-F188-4303-A9AA-34B2CE83CCBC}"/>
                </a:ext>
              </a:extLst>
            </p:cNvPr>
            <p:cNvSpPr txBox="1"/>
            <p:nvPr/>
          </p:nvSpPr>
          <p:spPr>
            <a:xfrm>
              <a:off x="10188406" y="2375932"/>
              <a:ext cx="987771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Automation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CBDBE33-BB13-4E68-98DE-5581E4714957}"/>
                </a:ext>
              </a:extLst>
            </p:cNvPr>
            <p:cNvSpPr txBox="1"/>
            <p:nvPr/>
          </p:nvSpPr>
          <p:spPr>
            <a:xfrm>
              <a:off x="10171675" y="2777192"/>
              <a:ext cx="84029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Key Vault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2FA7429-7132-4E3C-B8C7-2E5055B0DFE1}"/>
                </a:ext>
              </a:extLst>
            </p:cNvPr>
            <p:cNvSpPr txBox="1"/>
            <p:nvPr/>
          </p:nvSpPr>
          <p:spPr>
            <a:xfrm>
              <a:off x="10165105" y="3153991"/>
              <a:ext cx="1454244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Store/Marketplace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DB778DB-1DE8-4920-9B74-526F3D00A29A}"/>
                </a:ext>
              </a:extLst>
            </p:cNvPr>
            <p:cNvSpPr txBox="1"/>
            <p:nvPr/>
          </p:nvSpPr>
          <p:spPr>
            <a:xfrm>
              <a:off x="10165105" y="3521915"/>
              <a:ext cx="1383712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50" dirty="0"/>
                <a:t>VM Image Gallery</a:t>
              </a:r>
            </a:p>
            <a:p>
              <a:r>
                <a:rPr lang="en-US" sz="1050" dirty="0"/>
                <a:t>&amp; VM Depot</a:t>
              </a: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D63E1FC-78CE-4CA5-B2E5-3C50A094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095179"/>
              <a:ext cx="315802" cy="315802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9ABD6AB9-FCB2-4177-8C99-94E0E516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480761"/>
              <a:ext cx="315802" cy="31580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FE7A579-7AC9-41CA-AFBA-E32A2D2E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1928949"/>
              <a:ext cx="315802" cy="315802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9D37D725-DE8A-4855-8A55-DB13CB5D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03" y="2730875"/>
              <a:ext cx="315802" cy="315802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CA3F8297-5D28-44E6-B86B-F1D86CCC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303" y="3117277"/>
              <a:ext cx="315802" cy="315802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6206D4A-A9F9-435E-9172-4E29B24E0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8" y="2351298"/>
              <a:ext cx="315802" cy="315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34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&amp;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08" t="-24008" r="-24008" b="-24008"/>
          <a:stretch/>
        </p:blipFill>
        <p:spPr>
          <a:xfrm>
            <a:off x="7746198" y="2191806"/>
            <a:ext cx="2560176" cy="256017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338" t="-37338" r="-37338" b="-37338"/>
          <a:stretch/>
        </p:blipFill>
        <p:spPr>
          <a:xfrm>
            <a:off x="1885626" y="2191806"/>
            <a:ext cx="2560182" cy="2560178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7" name="Arrow: Right 6"/>
          <p:cNvSpPr/>
          <p:nvPr/>
        </p:nvSpPr>
        <p:spPr>
          <a:xfrm>
            <a:off x="4814344" y="3224556"/>
            <a:ext cx="2563318" cy="4946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3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90" y="2427082"/>
            <a:ext cx="2270762" cy="227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26" y="2071397"/>
            <a:ext cx="2723110" cy="27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18" t="-23218" r="-23218" b="-23218"/>
          <a:stretch/>
        </p:blipFill>
        <p:spPr>
          <a:xfrm>
            <a:off x="4510101" y="2024742"/>
            <a:ext cx="3171804" cy="3171804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365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0384E8-113A-4A00-B31B-8364C36F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72979-4DFD-4C45-9422-086961F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773088"/>
            <a:ext cx="9806665" cy="48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5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0600" y="685800"/>
            <a:ext cx="3260436" cy="990600"/>
          </a:xfrm>
        </p:spPr>
        <p:txBody>
          <a:bodyPr/>
          <a:lstStyle/>
          <a:p>
            <a:r>
              <a:rPr lang="en-US" sz="3600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6161" y="1828800"/>
            <a:ext cx="3886200" cy="1752600"/>
          </a:xfrm>
        </p:spPr>
        <p:txBody>
          <a:bodyPr/>
          <a:lstStyle/>
          <a:p>
            <a:r>
              <a:rPr lang="en-US" dirty="0"/>
              <a:t>K. Scott Allen</a:t>
            </a:r>
          </a:p>
          <a:p>
            <a:r>
              <a:rPr lang="en-US" dirty="0"/>
              <a:t>scott@OdeToCode.com</a:t>
            </a:r>
          </a:p>
          <a:p>
            <a:r>
              <a:rPr lang="en-US" dirty="0"/>
              <a:t>@</a:t>
            </a:r>
            <a:r>
              <a:rPr lang="en-US" dirty="0" err="1"/>
              <a:t>OdeToCode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00CCF-5CAC-4679-BFD3-D6CD71CEE20D}"/>
              </a:ext>
            </a:extLst>
          </p:cNvPr>
          <p:cNvSpPr/>
          <p:nvPr/>
        </p:nvSpPr>
        <p:spPr bwMode="auto">
          <a:xfrm>
            <a:off x="0" y="0"/>
            <a:ext cx="8382000" cy="6858000"/>
          </a:xfrm>
          <a:prstGeom prst="rect">
            <a:avLst/>
          </a:prstGeom>
          <a:blipFill dpi="0" rotWithShape="1">
            <a:blip r:embed="rId3">
              <a:alphaModFix amt="38000"/>
            </a:blip>
            <a:srcRect/>
            <a:stretch>
              <a:fillRect/>
            </a:stretch>
          </a:blip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4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3" y="545542"/>
            <a:ext cx="10735917" cy="55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60697"/>
              </p:ext>
            </p:extLst>
          </p:nvPr>
        </p:nvGraphicFramePr>
        <p:xfrm>
          <a:off x="915228" y="1371600"/>
          <a:ext cx="10361544" cy="4232511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720281">
                  <a:extLst>
                    <a:ext uri="{9D8B030D-6E8A-4147-A177-3AD203B41FA5}">
                      <a16:colId xmlns:a16="http://schemas.microsoft.com/office/drawing/2014/main" val="964177788"/>
                    </a:ext>
                  </a:extLst>
                </a:gridCol>
                <a:gridCol w="2827176">
                  <a:extLst>
                    <a:ext uri="{9D8B030D-6E8A-4147-A177-3AD203B41FA5}">
                      <a16:colId xmlns:a16="http://schemas.microsoft.com/office/drawing/2014/main" val="1963414719"/>
                    </a:ext>
                  </a:extLst>
                </a:gridCol>
                <a:gridCol w="2892489">
                  <a:extLst>
                    <a:ext uri="{9D8B030D-6E8A-4147-A177-3AD203B41FA5}">
                      <a16:colId xmlns:a16="http://schemas.microsoft.com/office/drawing/2014/main" val="3096594215"/>
                    </a:ext>
                  </a:extLst>
                </a:gridCol>
                <a:gridCol w="2921598">
                  <a:extLst>
                    <a:ext uri="{9D8B030D-6E8A-4147-A177-3AD203B41FA5}">
                      <a16:colId xmlns:a16="http://schemas.microsoft.com/office/drawing/2014/main" val="3887119376"/>
                    </a:ext>
                  </a:extLst>
                </a:gridCol>
              </a:tblGrid>
              <a:tr h="712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dirty="0">
                          <a:effectLst/>
                        </a:rPr>
                        <a:t>SLA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0160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Downtime/week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Downtime/month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dirty="0">
                          <a:effectLst/>
                        </a:rPr>
                        <a:t>Downtime/year</a:t>
                      </a:r>
                      <a:endParaRPr lang="en-US" sz="2200" b="0" dirty="0">
                        <a:solidFill>
                          <a:schemeClr val="accent1"/>
                        </a:solidFill>
                        <a:effectLst/>
                        <a:latin typeface="segoe-ui_semibold"/>
                      </a:endParaRPr>
                    </a:p>
                  </a:txBody>
                  <a:tcPr marL="182880" marR="101600" marT="182880" marB="182880" anchor="b"/>
                </a:tc>
                <a:extLst>
                  <a:ext uri="{0D108BD9-81ED-4DB2-BD59-A6C34878D82A}">
                    <a16:rowId xmlns:a16="http://schemas.microsoft.com/office/drawing/2014/main" val="1023480280"/>
                  </a:ext>
                </a:extLst>
              </a:tr>
              <a:tr h="671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1.68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7.2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3.65 days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4154945656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10.1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43.2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8.76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1228730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99.95%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21.6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4.38 hours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4000691489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1.01 minutes</a:t>
                      </a:r>
                      <a:endParaRPr lang="en-US" sz="200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4.32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52.56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3051767134"/>
                  </a:ext>
                </a:extLst>
              </a:tr>
              <a:tr h="7121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99.999%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0160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6 seconds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25.9 seconds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5.26 minutes</a:t>
                      </a:r>
                      <a:endParaRPr lang="en-US" sz="2000" dirty="0">
                        <a:effectLst/>
                        <a:latin typeface="Gotham Book" charset="0"/>
                        <a:ea typeface="Gotham Book" charset="0"/>
                        <a:cs typeface="Gotham Book" charset="0"/>
                      </a:endParaRPr>
                    </a:p>
                  </a:txBody>
                  <a:tcPr marL="182880" marR="101600" marT="0" marB="0" anchor="ctr"/>
                </a:tc>
                <a:extLst>
                  <a:ext uri="{0D108BD9-81ED-4DB2-BD59-A6C34878D82A}">
                    <a16:rowId xmlns:a16="http://schemas.microsoft.com/office/drawing/2014/main" val="275387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90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D2B491-4D10-4CFA-8B2E-D6912E1B8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438400"/>
            <a:ext cx="56197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80D341-B442-45B7-9FB9-4676B3CAC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28151"/>
            <a:ext cx="5312019" cy="471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469250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Virtual Machines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Availability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06518" y="1801057"/>
            <a:ext cx="2503258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Blob Storage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1800" b="1" dirty="0">
              <a:latin typeface="+mj-lt"/>
            </a:endParaRPr>
          </a:p>
          <a:p>
            <a:r>
              <a:rPr lang="en-US" sz="1800" b="1" dirty="0">
                <a:latin typeface="+mj-lt"/>
              </a:rPr>
              <a:t>Redundant Storage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25" y="2923928"/>
            <a:ext cx="1198494" cy="11984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6231981" y="1801057"/>
            <a:ext cx="2556099" cy="3532943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SQL</a:t>
            </a: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Replication</a:t>
            </a:r>
          </a:p>
          <a:p>
            <a:r>
              <a:rPr lang="en-US" sz="1600" b="1" dirty="0">
                <a:latin typeface="+mj-lt"/>
              </a:rPr>
              <a:t>Point in Time Restore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68" y="2923928"/>
            <a:ext cx="1322186" cy="132218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Disaster Strikes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3" y="2923928"/>
            <a:ext cx="1198494" cy="119849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6DF89-0977-4944-A789-167BFDC0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219200"/>
            <a:ext cx="7638653" cy="441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42DC3-9E6B-4BFE-8BB2-1707F8C9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144" y="588391"/>
            <a:ext cx="3446400" cy="54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67816</TotalTime>
  <Words>498</Words>
  <Application>Microsoft Office PowerPoint</Application>
  <PresentationFormat>Widescreen</PresentationFormat>
  <Paragraphs>344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Consolas</vt:lpstr>
      <vt:lpstr>Gotham Book</vt:lpstr>
      <vt:lpstr>Gotham Light</vt:lpstr>
      <vt:lpstr>Gotham Rounded Light</vt:lpstr>
      <vt:lpstr>Myriad Pro</vt:lpstr>
      <vt:lpstr>Myriad Pro Light</vt:lpstr>
      <vt:lpstr>Segoe UI</vt:lpstr>
      <vt:lpstr>segoe-ui_semibold</vt:lpstr>
      <vt:lpstr>Tekton Pro</vt:lpstr>
      <vt:lpstr>Verdana</vt:lpstr>
      <vt:lpstr>Wingdings</vt:lpstr>
      <vt:lpstr>1_SapphireTemplate</vt:lpstr>
      <vt:lpstr>Resilient Applications in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Disaster Strikes</vt:lpstr>
      <vt:lpstr>When Disaster Strikes</vt:lpstr>
      <vt:lpstr>When Disaster Strikes</vt:lpstr>
      <vt:lpstr>When Disaster Strikes</vt:lpstr>
      <vt:lpstr>PowerPoint Presentation</vt:lpstr>
      <vt:lpstr>Connection Resiliency</vt:lpstr>
      <vt:lpstr>Retry Logic</vt:lpstr>
      <vt:lpstr>Retry Logic</vt:lpstr>
      <vt:lpstr>Retry Logic</vt:lpstr>
      <vt:lpstr>Graceful Degradation</vt:lpstr>
      <vt:lpstr>PowerPoint Presentation</vt:lpstr>
      <vt:lpstr>PowerPoint Presentation</vt:lpstr>
      <vt:lpstr>Load Balancing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Leveling</vt:lpstr>
      <vt:lpstr>Service Bus</vt:lpstr>
      <vt:lpstr>PowerPoint Presentation</vt:lpstr>
      <vt:lpstr>Load Throttling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Fabric Programming Models</vt:lpstr>
      <vt:lpstr>PowerPoint Presentation</vt:lpstr>
      <vt:lpstr>PowerPoint Presentation</vt:lpstr>
      <vt:lpstr>Automation &amp; Deployment</vt:lpstr>
      <vt:lpstr>Testing</vt:lpstr>
      <vt:lpstr>Monitoring</vt:lpstr>
      <vt:lpstr>PowerPoint Presentation</vt:lpstr>
      <vt:lpstr>The End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2152</cp:revision>
  <dcterms:created xsi:type="dcterms:W3CDTF">2007-12-27T20:50:38Z</dcterms:created>
  <dcterms:modified xsi:type="dcterms:W3CDTF">2018-05-15T12:23:03Z</dcterms:modified>
</cp:coreProperties>
</file>